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6" r:id="rId2"/>
    <p:sldMasterId id="2147483697" r:id="rId3"/>
  </p:sldMasterIdLst>
  <p:notesMasterIdLst>
    <p:notesMasterId r:id="rId50"/>
  </p:notesMasterIdLst>
  <p:handoutMasterIdLst>
    <p:handoutMasterId r:id="rId51"/>
  </p:handoutMasterIdLst>
  <p:sldIdLst>
    <p:sldId id="776" r:id="rId4"/>
    <p:sldId id="777" r:id="rId5"/>
    <p:sldId id="328" r:id="rId6"/>
    <p:sldId id="377" r:id="rId7"/>
    <p:sldId id="428" r:id="rId8"/>
    <p:sldId id="427" r:id="rId9"/>
    <p:sldId id="551" r:id="rId10"/>
    <p:sldId id="734" r:id="rId11"/>
    <p:sldId id="698" r:id="rId12"/>
    <p:sldId id="769" r:id="rId13"/>
    <p:sldId id="697" r:id="rId14"/>
    <p:sldId id="742" r:id="rId15"/>
    <p:sldId id="741" r:id="rId16"/>
    <p:sldId id="735" r:id="rId17"/>
    <p:sldId id="488" r:id="rId18"/>
    <p:sldId id="437" r:id="rId19"/>
    <p:sldId id="504" r:id="rId20"/>
    <p:sldId id="505" r:id="rId21"/>
    <p:sldId id="485" r:id="rId22"/>
    <p:sldId id="761" r:id="rId23"/>
    <p:sldId id="409" r:id="rId24"/>
    <p:sldId id="410" r:id="rId25"/>
    <p:sldId id="411" r:id="rId26"/>
    <p:sldId id="767" r:id="rId27"/>
    <p:sldId id="717" r:id="rId28"/>
    <p:sldId id="720" r:id="rId29"/>
    <p:sldId id="722" r:id="rId30"/>
    <p:sldId id="723" r:id="rId31"/>
    <p:sldId id="745" r:id="rId32"/>
    <p:sldId id="693" r:id="rId33"/>
    <p:sldId id="680" r:id="rId34"/>
    <p:sldId id="682" r:id="rId35"/>
    <p:sldId id="768" r:id="rId36"/>
    <p:sldId id="774" r:id="rId37"/>
    <p:sldId id="288" r:id="rId38"/>
    <p:sldId id="256" r:id="rId39"/>
    <p:sldId id="770" r:id="rId40"/>
    <p:sldId id="412" r:id="rId41"/>
    <p:sldId id="375" r:id="rId42"/>
    <p:sldId id="417" r:id="rId43"/>
    <p:sldId id="389" r:id="rId44"/>
    <p:sldId id="391" r:id="rId45"/>
    <p:sldId id="400" r:id="rId46"/>
    <p:sldId id="401" r:id="rId47"/>
    <p:sldId id="394" r:id="rId48"/>
    <p:sldId id="773"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9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BDD5"/>
    <a:srgbClr val="000000"/>
    <a:srgbClr val="83B948"/>
    <a:srgbClr val="104282"/>
    <a:srgbClr val="BFEB94"/>
    <a:srgbClr val="0C377B"/>
    <a:srgbClr val="0055A0"/>
    <a:srgbClr val="0B387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9"/>
    <p:restoredTop sz="86976"/>
  </p:normalViewPr>
  <p:slideViewPr>
    <p:cSldViewPr snapToGrid="0" snapToObjects="1">
      <p:cViewPr varScale="1">
        <p:scale>
          <a:sx n="133" d="100"/>
          <a:sy n="133" d="100"/>
        </p:scale>
        <p:origin x="1536" y="184"/>
      </p:cViewPr>
      <p:guideLst>
        <p:guide orient="horz" pos="1620"/>
        <p:guide pos="28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36" d="100"/>
          <a:sy n="136" d="100"/>
        </p:scale>
        <p:origin x="-38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76E57C-7210-784B-8098-F0B8589F1303}" type="datetimeFigureOut">
              <a:rPr lang="en-US" smtClean="0"/>
              <a:t>3/4/19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C50BE7-AD4E-CD4E-B6D6-9CF724B7693C}" type="slidenum">
              <a:rPr lang="en-US" smtClean="0"/>
              <a:t>‹#›</a:t>
            </a:fld>
            <a:endParaRPr lang="en-US"/>
          </a:p>
        </p:txBody>
      </p:sp>
    </p:spTree>
    <p:extLst>
      <p:ext uri="{BB962C8B-B14F-4D97-AF65-F5344CB8AC3E}">
        <p14:creationId xmlns:p14="http://schemas.microsoft.com/office/powerpoint/2010/main" val="35219643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A8CDB-4CDB-0047-B0A3-926A8FE44A35}" type="datetimeFigureOut">
              <a:rPr lang="fr-FR" smtClean="0"/>
              <a:t>04/03/2019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60EA63-43D2-E842-92EA-B304A8820AD7}" type="slidenum">
              <a:rPr lang="fr-FR" smtClean="0"/>
              <a:t>‹#›</a:t>
            </a:fld>
            <a:endParaRPr lang="fr-FR"/>
          </a:p>
        </p:txBody>
      </p:sp>
    </p:spTree>
    <p:extLst>
      <p:ext uri="{BB962C8B-B14F-4D97-AF65-F5344CB8AC3E}">
        <p14:creationId xmlns:p14="http://schemas.microsoft.com/office/powerpoint/2010/main" val="3179120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EA63-43D2-E842-92EA-B304A8820AD7}" type="slidenum">
              <a:rPr lang="fr-FR" smtClean="0"/>
              <a:t>2</a:t>
            </a:fld>
            <a:endParaRPr lang="fr-FR"/>
          </a:p>
        </p:txBody>
      </p:sp>
    </p:spTree>
    <p:extLst>
      <p:ext uri="{BB962C8B-B14F-4D97-AF65-F5344CB8AC3E}">
        <p14:creationId xmlns:p14="http://schemas.microsoft.com/office/powerpoint/2010/main" val="3875249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This is where the trigger comes in, a system that is programmed to take this decision for us. A first layer, with  selection logic encoded on fast electronics, provides a less than 0.5% acceptance. The data is passed on to a large CPU farm, the High Level Trigger, which is running fast algorithms to take the final decision. In the end about 1 in 30’000 events are stored for further processing.</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trigger helps the selection of interesting events, but also applies upper limits in the number of events we can select at each of its steps. </a:t>
            </a:r>
            <a:endParaRPr lang="en-US" dirty="0">
              <a:effectLst/>
            </a:endParaRPr>
          </a:p>
          <a:p>
            <a:endParaRPr lang="en-US" sz="1200" kern="1200" baseline="0" dirty="0">
              <a:solidFill>
                <a:schemeClr val="tx1"/>
              </a:solidFill>
              <a:effectLst/>
              <a:latin typeface="+mn-lt"/>
              <a:ea typeface="+mn-ea"/>
              <a:cs typeface="+mn-cs"/>
            </a:endParaRPr>
          </a:p>
          <a:p>
            <a:endParaRPr lang="en-US" dirty="0"/>
          </a:p>
          <a:p>
            <a:endParaRPr lang="en-US" dirty="0"/>
          </a:p>
          <a:p>
            <a:r>
              <a:rPr lang="en-US" dirty="0"/>
              <a:t>----------</a:t>
            </a:r>
          </a:p>
          <a:p>
            <a:r>
              <a:rPr lang="en-US" dirty="0"/>
              <a:t>Total inelastic</a:t>
            </a:r>
            <a:r>
              <a:rPr lang="en-US" baseline="0" dirty="0"/>
              <a:t> x-section at the LHC, ~ 100 </a:t>
            </a:r>
            <a:r>
              <a:rPr lang="en-US" baseline="0" dirty="0" err="1"/>
              <a:t>mbarn</a:t>
            </a:r>
            <a:endParaRPr lang="en-US" baseline="0" dirty="0"/>
          </a:p>
          <a:p>
            <a:r>
              <a:rPr lang="en-US" baseline="0" dirty="0"/>
              <a:t>Total </a:t>
            </a:r>
            <a:r>
              <a:rPr lang="en-US" baseline="0" dirty="0" err="1"/>
              <a:t>higgs</a:t>
            </a:r>
            <a:r>
              <a:rPr lang="en-US" baseline="0" dirty="0"/>
              <a:t> cross section at the LHC, ~ 55 </a:t>
            </a:r>
            <a:r>
              <a:rPr lang="en-US" baseline="0" dirty="0" err="1"/>
              <a:t>pbarn</a:t>
            </a:r>
            <a:endParaRPr lang="en-US" baseline="0" dirty="0"/>
          </a:p>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14</a:t>
            </a:fld>
            <a:endParaRPr lang="en-US"/>
          </a:p>
        </p:txBody>
      </p:sp>
    </p:spTree>
    <p:extLst>
      <p:ext uri="{BB962C8B-B14F-4D97-AF65-F5344CB8AC3E}">
        <p14:creationId xmlns:p14="http://schemas.microsoft.com/office/powerpoint/2010/main" val="744073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16</a:t>
            </a:fld>
            <a:endParaRPr lang="en-US"/>
          </a:p>
        </p:txBody>
      </p:sp>
    </p:spTree>
    <p:extLst>
      <p:ext uri="{BB962C8B-B14F-4D97-AF65-F5344CB8AC3E}">
        <p14:creationId xmlns:p14="http://schemas.microsoft.com/office/powerpoint/2010/main" val="1147945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17</a:t>
            </a:fld>
            <a:endParaRPr lang="en-US"/>
          </a:p>
        </p:txBody>
      </p:sp>
    </p:spTree>
    <p:extLst>
      <p:ext uri="{BB962C8B-B14F-4D97-AF65-F5344CB8AC3E}">
        <p14:creationId xmlns:p14="http://schemas.microsoft.com/office/powerpoint/2010/main" val="2044972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18</a:t>
            </a:fld>
            <a:endParaRPr lang="en-US"/>
          </a:p>
        </p:txBody>
      </p:sp>
    </p:spTree>
    <p:extLst>
      <p:ext uri="{BB962C8B-B14F-4D97-AF65-F5344CB8AC3E}">
        <p14:creationId xmlns:p14="http://schemas.microsoft.com/office/powerpoint/2010/main" val="650065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interesting aspect of this</a:t>
            </a:r>
            <a:r>
              <a:rPr lang="en-US" baseline="0" dirty="0"/>
              <a:t> schema is the time every step takes. Collisions occur every 25 ns. The hardware trigger takes 2.5 </a:t>
            </a:r>
            <a:r>
              <a:rPr lang="el-GR" baseline="0" dirty="0"/>
              <a:t>μ</a:t>
            </a:r>
            <a:r>
              <a:rPr lang="en-US" baseline="0" dirty="0"/>
              <a:t>s to process the event and decide whether to keep it or not. The HLT takes about 300 </a:t>
            </a:r>
            <a:r>
              <a:rPr lang="en-US" baseline="0" dirty="0" err="1"/>
              <a:t>ms.</a:t>
            </a:r>
            <a:r>
              <a:rPr lang="en-US" baseline="0" dirty="0"/>
              <a:t> This constitutes what we call the “online” processing, and as you can see, it’s happening effectively “</a:t>
            </a:r>
            <a:r>
              <a:rPr lang="en-US" b="1" baseline="0" dirty="0"/>
              <a:t>real time</a:t>
            </a:r>
            <a:r>
              <a:rPr lang="en-US" baseline="0" dirty="0"/>
              <a:t>”. Anything beyond that processing step  is happening “offline”.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20</a:t>
            </a:fld>
            <a:endParaRPr lang="en-US"/>
          </a:p>
        </p:txBody>
      </p:sp>
    </p:spTree>
    <p:extLst>
      <p:ext uri="{BB962C8B-B14F-4D97-AF65-F5344CB8AC3E}">
        <p14:creationId xmlns:p14="http://schemas.microsoft.com/office/powerpoint/2010/main" val="3099607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2D9F0-452F-47AC-A18A-154A5394A85A}" type="slidenum">
              <a:rPr lang="en-US">
                <a:solidFill>
                  <a:prstClr val="black"/>
                </a:solidFill>
              </a:rPr>
              <a:pPr/>
              <a:t>22</a:t>
            </a:fld>
            <a:endParaRPr lang="en-US">
              <a:solidFill>
                <a:prstClr val="black"/>
              </a:solidFill>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p:txBody>
          <a:bodyPr/>
          <a:lstStyle/>
          <a:p>
            <a:r>
              <a:rPr lang="en-US" dirty="0">
                <a:solidFill>
                  <a:srgbClr val="C00000"/>
                </a:solidFill>
              </a:rPr>
              <a:t>Red</a:t>
            </a:r>
            <a:r>
              <a:rPr lang="en-US" baseline="0" dirty="0">
                <a:solidFill>
                  <a:srgbClr val="C00000"/>
                </a:solidFill>
              </a:rPr>
              <a:t> boxes: </a:t>
            </a:r>
            <a:r>
              <a:rPr lang="en-US" baseline="0" dirty="0"/>
              <a:t>indicate the planning figures before LHC startup</a:t>
            </a:r>
          </a:p>
          <a:p>
            <a:r>
              <a:rPr lang="en-US" baseline="0" dirty="0"/>
              <a:t>Green boxes: indicate the actual figures prior to LS1</a:t>
            </a:r>
          </a:p>
          <a:p>
            <a:endParaRPr lang="en-US" baseline="0" dirty="0"/>
          </a:p>
          <a:p>
            <a:r>
              <a:rPr lang="en-US" sz="1200" b="1" kern="1200" dirty="0">
                <a:solidFill>
                  <a:schemeClr val="tx1"/>
                </a:solidFill>
                <a:latin typeface="+mn-lt"/>
                <a:ea typeface="+mn-ea"/>
                <a:cs typeface="+mn-cs"/>
              </a:rPr>
              <a:t>ALICE</a:t>
            </a:r>
            <a:r>
              <a:rPr lang="en-US" sz="1200" b="0" kern="1200" dirty="0">
                <a:solidFill>
                  <a:schemeClr val="tx1"/>
                </a:solidFill>
                <a:latin typeface="+mn-lt"/>
                <a:ea typeface="+mn-ea"/>
                <a:cs typeface="+mn-cs"/>
              </a:rPr>
              <a:t>: 4 GB/s (</a:t>
            </a:r>
            <a:r>
              <a:rPr lang="en-US" sz="1200" b="0" kern="1200" dirty="0" err="1">
                <a:solidFill>
                  <a:schemeClr val="tx1"/>
                </a:solidFill>
                <a:latin typeface="+mn-lt"/>
                <a:ea typeface="+mn-ea"/>
                <a:cs typeface="+mn-cs"/>
              </a:rPr>
              <a:t>Pb-Pb</a:t>
            </a:r>
            <a:r>
              <a:rPr lang="en-US" sz="1200" b="0" kern="1200" dirty="0">
                <a:solidFill>
                  <a:schemeClr val="tx1"/>
                </a:solidFill>
                <a:latin typeface="+mn-lt"/>
                <a:ea typeface="+mn-ea"/>
                <a:cs typeface="+mn-cs"/>
              </a:rPr>
              <a:t> running)</a:t>
            </a:r>
          </a:p>
          <a:p>
            <a:r>
              <a:rPr lang="en-US" sz="1200" b="1" kern="1200" dirty="0">
                <a:solidFill>
                  <a:schemeClr val="tx1"/>
                </a:solidFill>
                <a:latin typeface="+mn-lt"/>
                <a:ea typeface="+mn-ea"/>
                <a:cs typeface="+mn-cs"/>
              </a:rPr>
              <a:t>ATLAS</a:t>
            </a:r>
            <a:r>
              <a:rPr lang="en-US" sz="1200" b="0" kern="1200" dirty="0">
                <a:solidFill>
                  <a:schemeClr val="tx1"/>
                </a:solidFill>
                <a:latin typeface="+mn-lt"/>
                <a:ea typeface="+mn-ea"/>
                <a:cs typeface="+mn-cs"/>
              </a:rPr>
              <a:t>: 800MB/s - 1 GB/s</a:t>
            </a:r>
          </a:p>
          <a:p>
            <a:r>
              <a:rPr lang="de-DE" sz="1200" b="1" kern="1200" dirty="0">
                <a:solidFill>
                  <a:schemeClr val="tx1"/>
                </a:solidFill>
                <a:latin typeface="+mn-lt"/>
                <a:ea typeface="+mn-ea"/>
                <a:cs typeface="+mn-cs"/>
              </a:rPr>
              <a:t>CMS</a:t>
            </a:r>
            <a:r>
              <a:rPr lang="de-DE" sz="1200" b="0" kern="1200" dirty="0">
                <a:solidFill>
                  <a:schemeClr val="tx1"/>
                </a:solidFill>
                <a:latin typeface="+mn-lt"/>
                <a:ea typeface="+mn-ea"/>
                <a:cs typeface="+mn-cs"/>
              </a:rPr>
              <a:t>: 600 MB/s</a:t>
            </a:r>
          </a:p>
          <a:p>
            <a:r>
              <a:rPr lang="de-DE" sz="1200" b="1" kern="1200" dirty="0" err="1">
                <a:solidFill>
                  <a:schemeClr val="tx1"/>
                </a:solidFill>
                <a:latin typeface="+mn-lt"/>
                <a:ea typeface="+mn-ea"/>
                <a:cs typeface="+mn-cs"/>
              </a:rPr>
              <a:t>LHCb</a:t>
            </a:r>
            <a:r>
              <a:rPr lang="de-DE" sz="1200" b="0" kern="1200" dirty="0">
                <a:solidFill>
                  <a:schemeClr val="tx1"/>
                </a:solidFill>
                <a:latin typeface="+mn-lt"/>
                <a:ea typeface="+mn-ea"/>
                <a:cs typeface="+mn-cs"/>
              </a:rPr>
              <a:t>: 750 MB/s</a:t>
            </a:r>
            <a:endParaRPr lang="en-US" dirty="0"/>
          </a:p>
        </p:txBody>
      </p:sp>
    </p:spTree>
    <p:extLst>
      <p:ext uri="{BB962C8B-B14F-4D97-AF65-F5344CB8AC3E}">
        <p14:creationId xmlns:p14="http://schemas.microsoft.com/office/powerpoint/2010/main" val="331364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60EA63-43D2-E842-92EA-B304A8820AD7}" type="slidenum">
              <a:rPr lang="fr-FR" smtClean="0"/>
              <a:t>23</a:t>
            </a:fld>
            <a:endParaRPr lang="fr-FR"/>
          </a:p>
        </p:txBody>
      </p:sp>
    </p:spTree>
    <p:extLst>
      <p:ext uri="{BB962C8B-B14F-4D97-AF65-F5344CB8AC3E}">
        <p14:creationId xmlns:p14="http://schemas.microsoft.com/office/powerpoint/2010/main" val="1639344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24</a:t>
            </a:fld>
            <a:endParaRPr lang="en-US"/>
          </a:p>
        </p:txBody>
      </p:sp>
    </p:spTree>
    <p:extLst>
      <p:ext uri="{BB962C8B-B14F-4D97-AF65-F5344CB8AC3E}">
        <p14:creationId xmlns:p14="http://schemas.microsoft.com/office/powerpoint/2010/main" val="3556499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26</a:t>
            </a:fld>
            <a:endParaRPr lang="en-US"/>
          </a:p>
        </p:txBody>
      </p:sp>
    </p:spTree>
    <p:extLst>
      <p:ext uri="{BB962C8B-B14F-4D97-AF65-F5344CB8AC3E}">
        <p14:creationId xmlns:p14="http://schemas.microsoft.com/office/powerpoint/2010/main" val="2987316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Triggering is the first processing step of the event that is created at the center of the detector</a:t>
            </a:r>
            <a:r>
              <a:rPr lang="en-US" baseline="0" dirty="0"/>
              <a:t> after the collision has occurred. If the trigger decides for the event to be accepted for further processing, the event moves to disk. The data get reconstructed and calibrated such that we can trust what we are measuring. On parallel, we generate simulated data that describes what the standard model signals should look like on the detector, or how new physics signals should look like. We feed our detector data and our simulated data to analyses that we develop, often using </a:t>
            </a:r>
            <a:r>
              <a:rPr lang="en-US" baseline="0" dirty="0" err="1"/>
              <a:t>sofisticated</a:t>
            </a:r>
            <a:r>
              <a:rPr lang="en-US" baseline="0" dirty="0"/>
              <a:t> analysis techniques. The results of these analyses is what makes our physics publications.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29</a:t>
            </a:fld>
            <a:endParaRPr lang="en-US"/>
          </a:p>
        </p:txBody>
      </p:sp>
    </p:spTree>
    <p:extLst>
      <p:ext uri="{BB962C8B-B14F-4D97-AF65-F5344CB8AC3E}">
        <p14:creationId xmlns:p14="http://schemas.microsoft.com/office/powerpoint/2010/main" val="2575255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60EA63-43D2-E842-92EA-B304A8820AD7}" type="slidenum">
              <a:rPr lang="fr-FR" smtClean="0"/>
              <a:t>3</a:t>
            </a:fld>
            <a:endParaRPr lang="fr-FR"/>
          </a:p>
        </p:txBody>
      </p:sp>
    </p:spTree>
    <p:extLst>
      <p:ext uri="{BB962C8B-B14F-4D97-AF65-F5344CB8AC3E}">
        <p14:creationId xmlns:p14="http://schemas.microsoft.com/office/powerpoint/2010/main" val="342237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Particle</a:t>
            </a:r>
            <a:r>
              <a:rPr lang="en-US" baseline="0" dirty="0"/>
              <a:t> physics is and has been a leader with some of the largest scientific data samples produced </a:t>
            </a:r>
            <a:endParaRPr lang="en-US" dirty="0"/>
          </a:p>
        </p:txBody>
      </p:sp>
      <p:sp>
        <p:nvSpPr>
          <p:cNvPr id="4" name="Slide Number Placeholder 3"/>
          <p:cNvSpPr>
            <a:spLocks noGrp="1"/>
          </p:cNvSpPr>
          <p:nvPr>
            <p:ph type="sldNum" sz="quarter" idx="10"/>
          </p:nvPr>
        </p:nvSpPr>
        <p:spPr/>
        <p:txBody>
          <a:bodyPr/>
          <a:lstStyle/>
          <a:p>
            <a:fld id="{AD4A12C8-2C28-4570-BF40-EA4A75B97A09}" type="slidenum">
              <a:rPr lang="en-US" smtClean="0"/>
              <a:pPr/>
              <a:t>33</a:t>
            </a:fld>
            <a:endParaRPr lang="en-US"/>
          </a:p>
        </p:txBody>
      </p:sp>
    </p:spTree>
    <p:extLst>
      <p:ext uri="{BB962C8B-B14F-4D97-AF65-F5344CB8AC3E}">
        <p14:creationId xmlns:p14="http://schemas.microsoft.com/office/powerpoint/2010/main" val="2476018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EA63-43D2-E842-92EA-B304A8820AD7}" type="slidenum">
              <a:rPr lang="fr-FR" smtClean="0"/>
              <a:t>34</a:t>
            </a:fld>
            <a:endParaRPr lang="fr-FR"/>
          </a:p>
        </p:txBody>
      </p:sp>
    </p:spTree>
    <p:extLst>
      <p:ext uri="{BB962C8B-B14F-4D97-AF65-F5344CB8AC3E}">
        <p14:creationId xmlns:p14="http://schemas.microsoft.com/office/powerpoint/2010/main" val="3367688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EA63-43D2-E842-92EA-B304A8820AD7}" type="slidenum">
              <a:rPr lang="fr-FR" smtClean="0"/>
              <a:t>37</a:t>
            </a:fld>
            <a:endParaRPr lang="fr-FR"/>
          </a:p>
        </p:txBody>
      </p:sp>
    </p:spTree>
    <p:extLst>
      <p:ext uri="{BB962C8B-B14F-4D97-AF65-F5344CB8AC3E}">
        <p14:creationId xmlns:p14="http://schemas.microsoft.com/office/powerpoint/2010/main" val="2511769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Particle</a:t>
            </a:r>
            <a:r>
              <a:rPr lang="en-US" baseline="0" dirty="0"/>
              <a:t> physics is and has been a leader with some of the largest scientific data samples produced </a:t>
            </a:r>
            <a:endParaRPr lang="en-US" dirty="0"/>
          </a:p>
        </p:txBody>
      </p:sp>
      <p:sp>
        <p:nvSpPr>
          <p:cNvPr id="4" name="Slide Number Placeholder 3"/>
          <p:cNvSpPr>
            <a:spLocks noGrp="1"/>
          </p:cNvSpPr>
          <p:nvPr>
            <p:ph type="sldNum" sz="quarter" idx="10"/>
          </p:nvPr>
        </p:nvSpPr>
        <p:spPr/>
        <p:txBody>
          <a:bodyPr/>
          <a:lstStyle/>
          <a:p>
            <a:fld id="{AD4A12C8-2C28-4570-BF40-EA4A75B97A09}" type="slidenum">
              <a:rPr lang="en-US" smtClean="0"/>
              <a:pPr/>
              <a:t>38</a:t>
            </a:fld>
            <a:endParaRPr lang="en-US"/>
          </a:p>
        </p:txBody>
      </p:sp>
    </p:spTree>
    <p:extLst>
      <p:ext uri="{BB962C8B-B14F-4D97-AF65-F5344CB8AC3E}">
        <p14:creationId xmlns:p14="http://schemas.microsoft.com/office/powerpoint/2010/main" val="105557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4A12C8-2C28-4570-BF40-EA4A75B97A09}" type="slidenum">
              <a:rPr lang="en-US" smtClean="0"/>
              <a:pPr/>
              <a:t>39</a:t>
            </a:fld>
            <a:endParaRPr lang="en-US"/>
          </a:p>
        </p:txBody>
      </p:sp>
    </p:spTree>
    <p:extLst>
      <p:ext uri="{BB962C8B-B14F-4D97-AF65-F5344CB8AC3E}">
        <p14:creationId xmlns:p14="http://schemas.microsoft.com/office/powerpoint/2010/main" val="1472148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60EA63-43D2-E842-92EA-B304A8820AD7}" type="slidenum">
              <a:rPr lang="fr-FR" smtClean="0"/>
              <a:t>41</a:t>
            </a:fld>
            <a:endParaRPr lang="fr-FR"/>
          </a:p>
        </p:txBody>
      </p:sp>
    </p:spTree>
    <p:extLst>
      <p:ext uri="{BB962C8B-B14F-4D97-AF65-F5344CB8AC3E}">
        <p14:creationId xmlns:p14="http://schemas.microsoft.com/office/powerpoint/2010/main" val="1756655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EA63-43D2-E842-92EA-B304A8820AD7}" type="slidenum">
              <a:rPr lang="fr-FR" smtClean="0"/>
              <a:t>46</a:t>
            </a:fld>
            <a:endParaRPr lang="fr-FR"/>
          </a:p>
        </p:txBody>
      </p:sp>
    </p:spTree>
    <p:extLst>
      <p:ext uri="{BB962C8B-B14F-4D97-AF65-F5344CB8AC3E}">
        <p14:creationId xmlns:p14="http://schemas.microsoft.com/office/powerpoint/2010/main" val="2009207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72B3C5-DDC7-3B46-B89E-0F4F36D04BC2}" type="slidenum">
              <a:rPr lang="en-US" smtClean="0"/>
              <a:t>5</a:t>
            </a:fld>
            <a:endParaRPr lang="en-US"/>
          </a:p>
        </p:txBody>
      </p:sp>
    </p:spTree>
    <p:extLst>
      <p:ext uri="{BB962C8B-B14F-4D97-AF65-F5344CB8AC3E}">
        <p14:creationId xmlns:p14="http://schemas.microsoft.com/office/powerpoint/2010/main" val="4004373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detector sees about 50 simultaneous collisions happening at a rate of 30 MHz…</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huge data volume</a:t>
            </a:r>
            <a:r>
              <a:rPr lang="en-US" sz="1200" kern="1200" baseline="0" dirty="0">
                <a:solidFill>
                  <a:schemeClr val="tx1"/>
                </a:solidFill>
                <a:effectLst/>
                <a:latin typeface="+mn-lt"/>
                <a:ea typeface="+mn-ea"/>
                <a:cs typeface="+mn-cs"/>
              </a:rPr>
              <a:t> for the ATLAS detector to read out. </a:t>
            </a:r>
            <a:r>
              <a:rPr lang="en-US" sz="1200" kern="1200" dirty="0">
                <a:solidFill>
                  <a:schemeClr val="tx1"/>
                </a:solidFill>
                <a:effectLst/>
                <a:latin typeface="+mn-lt"/>
                <a:ea typeface="+mn-ea"/>
                <a:cs typeface="+mn-cs"/>
              </a:rPr>
              <a:t>Taking also into account that</a:t>
            </a:r>
            <a:r>
              <a:rPr lang="en-US" sz="1200" kern="1200" baseline="0" dirty="0">
                <a:solidFill>
                  <a:schemeClr val="tx1"/>
                </a:solidFill>
                <a:effectLst/>
                <a:latin typeface="+mn-lt"/>
                <a:ea typeface="+mn-ea"/>
                <a:cs typeface="+mn-cs"/>
              </a:rPr>
              <a:t> each collision produces data of about 1.5MB in size, this would correspond to 45 </a:t>
            </a:r>
            <a:r>
              <a:rPr lang="en-US" sz="1200" kern="1200" baseline="0" dirty="0" err="1">
                <a:solidFill>
                  <a:schemeClr val="tx1"/>
                </a:solidFill>
                <a:effectLst/>
                <a:latin typeface="+mn-lt"/>
                <a:ea typeface="+mn-ea"/>
                <a:cs typeface="+mn-cs"/>
              </a:rPr>
              <a:t>TBytes</a:t>
            </a:r>
            <a:r>
              <a:rPr lang="en-US" sz="1200" kern="1200" baseline="0" dirty="0">
                <a:solidFill>
                  <a:schemeClr val="tx1"/>
                </a:solidFill>
                <a:effectLst/>
                <a:latin typeface="+mn-lt"/>
                <a:ea typeface="+mn-ea"/>
                <a:cs typeface="+mn-cs"/>
              </a:rPr>
              <a:t> of data produced per second. This is a huge number of events to store, but also to process. </a:t>
            </a:r>
            <a:r>
              <a:rPr lang="en-US" sz="1200" kern="1200" dirty="0">
                <a:solidFill>
                  <a:schemeClr val="tx1"/>
                </a:solidFill>
                <a:effectLst/>
                <a:latin typeface="+mn-lt"/>
                <a:ea typeface="+mn-ea"/>
                <a:cs typeface="+mn-cs"/>
              </a:rPr>
              <a:t>Furthermore most of these events are not really interesting for analysis.</a:t>
            </a:r>
            <a:r>
              <a:rPr lang="en-US" sz="1200" kern="1200" baseline="0" dirty="0">
                <a:solidFill>
                  <a:schemeClr val="tx1"/>
                </a:solidFill>
                <a:effectLst/>
                <a:latin typeface="+mn-lt"/>
                <a:ea typeface="+mn-ea"/>
                <a:cs typeface="+mn-cs"/>
              </a:rPr>
              <a:t> So we need a way to select which of all these 30MHz of events to keep.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8</a:t>
            </a:fld>
            <a:endParaRPr lang="en-US"/>
          </a:p>
        </p:txBody>
      </p:sp>
    </p:spTree>
    <p:extLst>
      <p:ext uri="{BB962C8B-B14F-4D97-AF65-F5344CB8AC3E}">
        <p14:creationId xmlns:p14="http://schemas.microsoft.com/office/powerpoint/2010/main" val="435667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72B3C5-DDC7-3B46-B89E-0F4F36D04BC2}" type="slidenum">
              <a:rPr lang="en-US" smtClean="0"/>
              <a:t>9</a:t>
            </a:fld>
            <a:endParaRPr lang="en-US"/>
          </a:p>
        </p:txBody>
      </p:sp>
    </p:spTree>
    <p:extLst>
      <p:ext uri="{BB962C8B-B14F-4D97-AF65-F5344CB8AC3E}">
        <p14:creationId xmlns:p14="http://schemas.microsoft.com/office/powerpoint/2010/main" val="117675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EA63-43D2-E842-92EA-B304A8820AD7}" type="slidenum">
              <a:rPr lang="fr-FR" smtClean="0"/>
              <a:t>10</a:t>
            </a:fld>
            <a:endParaRPr lang="fr-FR"/>
          </a:p>
        </p:txBody>
      </p:sp>
    </p:spTree>
    <p:extLst>
      <p:ext uri="{BB962C8B-B14F-4D97-AF65-F5344CB8AC3E}">
        <p14:creationId xmlns:p14="http://schemas.microsoft.com/office/powerpoint/2010/main" val="71692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11</a:t>
            </a:fld>
            <a:endParaRPr lang="en-US"/>
          </a:p>
        </p:txBody>
      </p:sp>
    </p:spTree>
    <p:extLst>
      <p:ext uri="{BB962C8B-B14F-4D97-AF65-F5344CB8AC3E}">
        <p14:creationId xmlns:p14="http://schemas.microsoft.com/office/powerpoint/2010/main" val="4266874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Triggering is the first processing step of the event that is created at the center of the detector</a:t>
            </a:r>
            <a:r>
              <a:rPr lang="en-US" baseline="0" dirty="0"/>
              <a:t> after the collision has occurred. If the trigger decides for the event to be accepted for further processing, the event moves to disk. The data get reconstructed and calibrated such that we can trust what we are measuring. On parallel, we generate simulated data that describes what the standard model signals should look like on the detector, or how new physics signals should look like. We feed our detector data and our simulated data to analyses that we develop, often using </a:t>
            </a:r>
            <a:r>
              <a:rPr lang="en-US" baseline="0" dirty="0" err="1"/>
              <a:t>sofisticated</a:t>
            </a:r>
            <a:r>
              <a:rPr lang="en-US" baseline="0" dirty="0"/>
              <a:t> analysis techniques. The results of these analyses is what makes our physics publications.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12</a:t>
            </a:fld>
            <a:endParaRPr lang="en-US"/>
          </a:p>
        </p:txBody>
      </p:sp>
    </p:spTree>
    <p:extLst>
      <p:ext uri="{BB962C8B-B14F-4D97-AF65-F5344CB8AC3E}">
        <p14:creationId xmlns:p14="http://schemas.microsoft.com/office/powerpoint/2010/main" val="1241163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Triggering is the first processing step of the event that is created at the center of the detector</a:t>
            </a:r>
            <a:r>
              <a:rPr lang="en-US" baseline="0" dirty="0"/>
              <a:t> after the collision has occurred. If the trigger decides for the event to be accepted for further processing, the event moves to disk. The data get reconstructed and calibrated such that we can trust what we are measuring. On parallel, we generate simulated data that describes what the standard model signals should look like on the detector, or how new physics signals should look like. We feed our detector data and our simulated data to analyses that we develop, often using </a:t>
            </a:r>
            <a:r>
              <a:rPr lang="en-US" baseline="0" dirty="0" err="1"/>
              <a:t>sofisticated</a:t>
            </a:r>
            <a:r>
              <a:rPr lang="en-US" baseline="0" dirty="0"/>
              <a:t> analysis techniques. The results of these analyses is what makes our physics publications.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10"/>
          </p:nvPr>
        </p:nvSpPr>
        <p:spPr/>
        <p:txBody>
          <a:bodyPr/>
          <a:lstStyle/>
          <a:p>
            <a:fld id="{5472B3C5-DDC7-3B46-B89E-0F4F36D04BC2}" type="slidenum">
              <a:rPr lang="en-US" smtClean="0"/>
              <a:t>13</a:t>
            </a:fld>
            <a:endParaRPr lang="en-US"/>
          </a:p>
        </p:txBody>
      </p:sp>
    </p:spTree>
    <p:extLst>
      <p:ext uri="{BB962C8B-B14F-4D97-AF65-F5344CB8AC3E}">
        <p14:creationId xmlns:p14="http://schemas.microsoft.com/office/powerpoint/2010/main" val="2776772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rgbClr val="104282"/>
        </a:solidFill>
        <a:effectLst/>
      </p:bgPr>
    </p:bg>
    <p:spTree>
      <p:nvGrpSpPr>
        <p:cNvPr id="1" name=""/>
        <p:cNvGrpSpPr/>
        <p:nvPr/>
      </p:nvGrpSpPr>
      <p:grpSpPr>
        <a:xfrm>
          <a:off x="0" y="0"/>
          <a:ext cx="0" cy="0"/>
          <a:chOff x="0" y="0"/>
          <a:chExt cx="0" cy="0"/>
        </a:xfrm>
      </p:grpSpPr>
      <p:pic>
        <p:nvPicPr>
          <p:cNvPr id="3" name="Image 2" descr="logooutline.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09355" y="1327799"/>
            <a:ext cx="2520000" cy="2494674"/>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Date Placeholder 1"/>
          <p:cNvSpPr>
            <a:spLocks noGrp="1"/>
          </p:cNvSpPr>
          <p:nvPr>
            <p:ph type="dt" sz="half" idx="2"/>
          </p:nvPr>
        </p:nvSpPr>
        <p:spPr>
          <a:xfrm>
            <a:off x="2969335" y="4771783"/>
            <a:ext cx="2133600" cy="273844"/>
          </a:xfrm>
          <a:prstGeom prst="rect">
            <a:avLst/>
          </a:prstGeom>
        </p:spPr>
        <p:txBody>
          <a:bodyPr vert="horz" lIns="91440" tIns="45720" rIns="91440" bIns="45720" rtlCol="0" anchor="ctr"/>
          <a:lstStyle>
            <a:lvl1pPr algn="l">
              <a:defRPr sz="700">
                <a:solidFill>
                  <a:schemeClr val="tx1">
                    <a:tint val="75000"/>
                  </a:schemeClr>
                </a:solidFill>
              </a:defRPr>
            </a:lvl1pPr>
          </a:lstStyle>
          <a:p>
            <a:fld id="{D1B4ED33-5CB6-6642-B1DF-01813E94FEAA}" type="datetime1">
              <a:rPr lang="en-US" smtClean="0"/>
              <a:t>3/4/19</a:t>
            </a:fld>
            <a:endParaRPr lang="en-US" dirty="0"/>
          </a:p>
        </p:txBody>
      </p:sp>
      <p:sp>
        <p:nvSpPr>
          <p:cNvPr id="6"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t>Simone.Campana@cern.ch</a:t>
            </a:r>
            <a:endParaRPr lang="en-US" dirty="0"/>
          </a:p>
        </p:txBody>
      </p:sp>
      <p:sp>
        <p:nvSpPr>
          <p:cNvPr id="7"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7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889146"/>
            <a:ext cx="3200400" cy="547688"/>
          </a:xfrm>
        </p:spPr>
        <p:txBody>
          <a:bodyPr tIns="0" bIns="0" anchor="t"/>
          <a:lstStyle>
            <a:lvl1pPr algn="l">
              <a:buNone/>
              <a:defRPr sz="1800" b="1">
                <a:solidFill>
                  <a:schemeClr val="tx1"/>
                </a:solidFill>
              </a:defRPr>
            </a:lvl1pPr>
          </a:lstStyle>
          <a:p>
            <a:r>
              <a:rPr kumimoji="0" lang="en-US"/>
              <a:t>Click to edit Master title style</a:t>
            </a:r>
            <a:endParaRPr kumimoji="0" lang="en-US" dirty="0"/>
          </a:p>
        </p:txBody>
      </p:sp>
      <p:sp>
        <p:nvSpPr>
          <p:cNvPr id="4" name="Espace réservé du contenu 3"/>
          <p:cNvSpPr>
            <a:spLocks noGrp="1"/>
          </p:cNvSpPr>
          <p:nvPr>
            <p:ph sz="half" idx="1"/>
          </p:nvPr>
        </p:nvSpPr>
        <p:spPr>
          <a:xfrm>
            <a:off x="457200" y="1485900"/>
            <a:ext cx="7086600" cy="276225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1"/>
          <p:cNvSpPr>
            <a:spLocks noGrp="1"/>
          </p:cNvSpPr>
          <p:nvPr>
            <p:ph type="dt" sz="half" idx="10"/>
          </p:nvPr>
        </p:nvSpPr>
        <p:spPr>
          <a:xfrm>
            <a:off x="2969335" y="4771783"/>
            <a:ext cx="2133600" cy="273844"/>
          </a:xfrm>
          <a:prstGeom prst="rect">
            <a:avLst/>
          </a:prstGeom>
        </p:spPr>
        <p:txBody>
          <a:bodyPr vert="horz" lIns="91440" tIns="45720" rIns="91440" bIns="45720" rtlCol="0" anchor="ctr"/>
          <a:lstStyle>
            <a:lvl1pPr algn="l">
              <a:defRPr sz="800">
                <a:solidFill>
                  <a:schemeClr val="tx1">
                    <a:tint val="75000"/>
                  </a:schemeClr>
                </a:solidFill>
              </a:defRPr>
            </a:lvl1pPr>
          </a:lstStyle>
          <a:p>
            <a:fld id="{B8FDFBB6-0715-EC4B-B678-2BBC295C0824}" type="datetime1">
              <a:rPr lang="en-US" smtClean="0"/>
              <a:t>3/4/19</a:t>
            </a:fld>
            <a:endParaRPr lang="en-US" dirty="0"/>
          </a:p>
        </p:txBody>
      </p:sp>
      <p:sp>
        <p:nvSpPr>
          <p:cNvPr id="9"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Simone.Campana@cern.ch</a:t>
            </a:r>
            <a:endParaRPr lang="en-US" dirty="0"/>
          </a:p>
        </p:txBody>
      </p:sp>
      <p:sp>
        <p:nvSpPr>
          <p:cNvPr id="10"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8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556732" y="1279282"/>
            <a:ext cx="3053868" cy="940356"/>
          </a:xfrm>
        </p:spPr>
        <p:txBody>
          <a:bodyPr anchor="b"/>
          <a:lstStyle>
            <a:lvl1pPr algn="l">
              <a:buNone/>
              <a:defRPr sz="2200" b="1">
                <a:solidFill>
                  <a:schemeClr val="tx1"/>
                </a:solidFill>
              </a:defRPr>
            </a:lvl1pPr>
          </a:lstStyle>
          <a:p>
            <a:r>
              <a:rPr kumimoji="0" lang="en-US"/>
              <a:t>Click to edit Master title style</a:t>
            </a:r>
          </a:p>
        </p:txBody>
      </p:sp>
      <p:sp>
        <p:nvSpPr>
          <p:cNvPr id="3" name="Espace réservé pour une image  2"/>
          <p:cNvSpPr>
            <a:spLocks noGrp="1"/>
          </p:cNvSpPr>
          <p:nvPr>
            <p:ph type="pic" idx="1"/>
          </p:nvPr>
        </p:nvSpPr>
        <p:spPr>
          <a:xfrm>
            <a:off x="558797" y="601648"/>
            <a:ext cx="4759514" cy="3569636"/>
          </a:xfrm>
          <a:prstGeom prst="ellipse">
            <a:avLst/>
          </a:prstGeom>
          <a:solidFill>
            <a:srgbClr val="FFFFFF"/>
          </a:solidFill>
          <a:ln>
            <a:noFill/>
          </a:ln>
        </p:spPr>
        <p:style>
          <a:lnRef idx="2">
            <a:schemeClr val="accent2">
              <a:shade val="50000"/>
            </a:schemeClr>
          </a:lnRef>
          <a:fillRef idx="1">
            <a:schemeClr val="accent2"/>
          </a:fillRef>
          <a:effectRef idx="0">
            <a:schemeClr val="accent2"/>
          </a:effectRef>
          <a:fontRef idx="none"/>
        </p:style>
        <p:txBody>
          <a:bodyPr/>
          <a:lstStyle>
            <a:lvl1pPr marL="0" indent="0">
              <a:buNone/>
              <a:defRPr sz="3200"/>
            </a:lvl1pPr>
          </a:lstStyle>
          <a:p>
            <a:r>
              <a:rPr kumimoji="0" lang="en-US"/>
              <a:t>Drag picture to placeholder or click icon to add</a:t>
            </a:r>
            <a:endParaRPr kumimoji="0" lang="en-US" dirty="0"/>
          </a:p>
        </p:txBody>
      </p:sp>
      <p:sp>
        <p:nvSpPr>
          <p:cNvPr id="4" name="Espace réservé du texte 3"/>
          <p:cNvSpPr>
            <a:spLocks noGrp="1"/>
          </p:cNvSpPr>
          <p:nvPr>
            <p:ph type="body" sz="half" idx="2"/>
          </p:nvPr>
        </p:nvSpPr>
        <p:spPr>
          <a:xfrm>
            <a:off x="5556734" y="2249074"/>
            <a:ext cx="3053866" cy="199761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Date Placeholder 1"/>
          <p:cNvSpPr>
            <a:spLocks noGrp="1"/>
          </p:cNvSpPr>
          <p:nvPr>
            <p:ph type="dt" sz="half" idx="10"/>
          </p:nvPr>
        </p:nvSpPr>
        <p:spPr>
          <a:xfrm>
            <a:off x="2969335" y="477178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C138AD7-CE0F-8C48-B64F-45B15207ACD8}" type="datetime1">
              <a:rPr lang="en-US" smtClean="0"/>
              <a:t>3/4/19</a:t>
            </a:fld>
            <a:endParaRPr lang="en-US" dirty="0"/>
          </a:p>
        </p:txBody>
      </p:sp>
      <p:sp>
        <p:nvSpPr>
          <p:cNvPr id="9"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Simone.Campana@cern.ch</a:t>
            </a:r>
            <a:endParaRPr lang="en-US" dirty="0"/>
          </a:p>
        </p:txBody>
      </p:sp>
      <p:sp>
        <p:nvSpPr>
          <p:cNvPr id="10"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Diapositive de titre">
    <p:bg>
      <p:bgPr>
        <a:solidFill>
          <a:srgbClr val="104282"/>
        </a:solidFill>
        <a:effectLst/>
      </p:bgPr>
    </p:bg>
    <p:spTree>
      <p:nvGrpSpPr>
        <p:cNvPr id="1" name=""/>
        <p:cNvGrpSpPr/>
        <p:nvPr/>
      </p:nvGrpSpPr>
      <p:grpSpPr>
        <a:xfrm>
          <a:off x="0" y="0"/>
          <a:ext cx="0" cy="0"/>
          <a:chOff x="0" y="0"/>
          <a:chExt cx="0" cy="0"/>
        </a:xfrm>
      </p:grpSpPr>
      <p:sp>
        <p:nvSpPr>
          <p:cNvPr id="3" name="Espace réservé du titre 8"/>
          <p:cNvSpPr>
            <a:spLocks noGrp="1"/>
          </p:cNvSpPr>
          <p:nvPr>
            <p:ph type="title" hasCustomPrompt="1"/>
          </p:nvPr>
        </p:nvSpPr>
        <p:spPr>
          <a:xfrm>
            <a:off x="457200" y="4616450"/>
            <a:ext cx="8226854" cy="226402"/>
          </a:xfrm>
          <a:prstGeom prst="rect">
            <a:avLst/>
          </a:prstGeom>
        </p:spPr>
        <p:txBody>
          <a:bodyPr vert="horz" lIns="45720" rIns="45720" anchor="ctr">
            <a:noAutofit/>
          </a:bodyPr>
          <a:lstStyle>
            <a:lvl1pPr algn="ctr">
              <a:defRPr sz="1400">
                <a:latin typeface="Optima"/>
                <a:cs typeface="Optima"/>
              </a:defRPr>
            </a:lvl1pPr>
          </a:lstStyle>
          <a:p>
            <a:r>
              <a:rPr kumimoji="0" lang="fr-CH" dirty="0"/>
              <a:t>home.cern</a:t>
            </a:r>
            <a:endParaRPr kumimoji="0" lang="en-US" dirty="0"/>
          </a:p>
        </p:txBody>
      </p:sp>
      <p:pic>
        <p:nvPicPr>
          <p:cNvPr id="5" name="Image 2" descr="logooutline.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99171" y="1806688"/>
            <a:ext cx="1545657" cy="1530123"/>
          </a:xfrm>
          <a:prstGeom prst="rect">
            <a:avLst/>
          </a:prstGeom>
        </p:spPr>
      </p:pic>
    </p:spTree>
    <p:extLst>
      <p:ext uri="{BB962C8B-B14F-4D97-AF65-F5344CB8AC3E}">
        <p14:creationId xmlns:p14="http://schemas.microsoft.com/office/powerpoint/2010/main" val="1356849792"/>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28B203-BC5F-EB43-9277-5167A62D7397}" type="datetime1">
              <a:rPr lang="en-US" smtClean="0">
                <a:solidFill>
                  <a:prstClr val="white">
                    <a:tint val="75000"/>
                  </a:prstClr>
                </a:solidFill>
              </a:rPr>
              <a:t>3/4/19</a:t>
            </a:fld>
            <a:endParaRPr lang="en-GB">
              <a:solidFill>
                <a:prstClr val="white">
                  <a:tint val="75000"/>
                </a:prstClr>
              </a:solidFill>
            </a:endParaRPr>
          </a:p>
        </p:txBody>
      </p:sp>
      <p:sp>
        <p:nvSpPr>
          <p:cNvPr id="4" name="Footer Placeholder 3"/>
          <p:cNvSpPr>
            <a:spLocks noGrp="1"/>
          </p:cNvSpPr>
          <p:nvPr>
            <p:ph type="ftr" sz="quarter" idx="11"/>
          </p:nvPr>
        </p:nvSpPr>
        <p:spPr/>
        <p:txBody>
          <a:bodyPr/>
          <a:lstStyle/>
          <a:p>
            <a:r>
              <a:rPr lang="en-GB">
                <a:solidFill>
                  <a:prstClr val="white">
                    <a:tint val="75000"/>
                  </a:prstClr>
                </a:solidFill>
              </a:rPr>
              <a:t>Simone.Campana@cern.ch</a:t>
            </a:r>
          </a:p>
        </p:txBody>
      </p:sp>
      <p:sp>
        <p:nvSpPr>
          <p:cNvPr id="5" name="Slide Number Placeholder 4"/>
          <p:cNvSpPr>
            <a:spLocks noGrp="1"/>
          </p:cNvSpPr>
          <p:nvPr>
            <p:ph type="sldNum" sz="quarter" idx="12"/>
          </p:nvPr>
        </p:nvSpPr>
        <p:spPr/>
        <p:txBody>
          <a:bodyPr/>
          <a:lstStyle/>
          <a:p>
            <a:fld id="{91B3D924-13CC-496E-AA4F-F01E6CFEC05C}"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127110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05740"/>
            <a:ext cx="7470648" cy="857250"/>
          </a:xfrm>
        </p:spPr>
        <p:txBody>
          <a:bodyPr anchor="ctr"/>
          <a:lstStyle>
            <a:lvl1pPr algn="l">
              <a:defRPr sz="3450"/>
            </a:lvl1pPr>
          </a:lstStyle>
          <a:p>
            <a:r>
              <a:rPr kumimoji="0" lang="en-US"/>
              <a:t>Click to edit Master title style</a:t>
            </a:r>
          </a:p>
        </p:txBody>
      </p:sp>
      <p:sp>
        <p:nvSpPr>
          <p:cNvPr id="4" name="Date Placeholder 1"/>
          <p:cNvSpPr>
            <a:spLocks noGrp="1"/>
          </p:cNvSpPr>
          <p:nvPr>
            <p:ph type="dt" sz="half" idx="2"/>
          </p:nvPr>
        </p:nvSpPr>
        <p:spPr>
          <a:xfrm>
            <a:off x="2969335" y="4771784"/>
            <a:ext cx="2133600" cy="273844"/>
          </a:xfrm>
          <a:prstGeom prst="rect">
            <a:avLst/>
          </a:prstGeom>
        </p:spPr>
        <p:txBody>
          <a:bodyPr vert="horz" lIns="91430" tIns="45715" rIns="91430" bIns="45715" rtlCol="0" anchor="ctr"/>
          <a:lstStyle>
            <a:lvl1pPr algn="l">
              <a:defRPr sz="675">
                <a:solidFill>
                  <a:schemeClr val="tx1">
                    <a:tint val="75000"/>
                  </a:schemeClr>
                </a:solidFill>
              </a:defRPr>
            </a:lvl1pPr>
          </a:lstStyle>
          <a:p>
            <a:fld id="{8CC5F32D-47F7-8348-B9FA-EB7074DF3BC8}" type="datetime1">
              <a:rPr lang="en-US" smtClean="0"/>
              <a:t>3/4/19</a:t>
            </a:fld>
            <a:endParaRPr lang="en-US" dirty="0"/>
          </a:p>
        </p:txBody>
      </p:sp>
      <p:sp>
        <p:nvSpPr>
          <p:cNvPr id="5" name="Footer Placeholder 2"/>
          <p:cNvSpPr>
            <a:spLocks noGrp="1"/>
          </p:cNvSpPr>
          <p:nvPr>
            <p:ph type="ftr" sz="quarter" idx="3"/>
          </p:nvPr>
        </p:nvSpPr>
        <p:spPr>
          <a:xfrm>
            <a:off x="5182756" y="4767264"/>
            <a:ext cx="2895600" cy="273844"/>
          </a:xfrm>
          <a:prstGeom prst="rect">
            <a:avLst/>
          </a:prstGeom>
        </p:spPr>
        <p:txBody>
          <a:bodyPr vert="horz" lIns="91430" tIns="45715" rIns="91430" bIns="45715" rtlCol="0" anchor="ctr"/>
          <a:lstStyle>
            <a:lvl1pPr algn="ctr">
              <a:defRPr sz="675">
                <a:solidFill>
                  <a:schemeClr val="tx1">
                    <a:tint val="75000"/>
                  </a:schemeClr>
                </a:solidFill>
              </a:defRPr>
            </a:lvl1pPr>
          </a:lstStyle>
          <a:p>
            <a:r>
              <a:rPr lang="en-US"/>
              <a:t>Simone.Campana@cern.ch</a:t>
            </a:r>
            <a:endParaRPr lang="en-US" dirty="0"/>
          </a:p>
        </p:txBody>
      </p:sp>
      <p:sp>
        <p:nvSpPr>
          <p:cNvPr id="6" name="Slide Number Placeholder 3"/>
          <p:cNvSpPr>
            <a:spLocks noGrp="1"/>
          </p:cNvSpPr>
          <p:nvPr>
            <p:ph type="sldNum" sz="quarter" idx="4"/>
          </p:nvPr>
        </p:nvSpPr>
        <p:spPr>
          <a:xfrm>
            <a:off x="8185377" y="4767264"/>
            <a:ext cx="501424" cy="273844"/>
          </a:xfrm>
          <a:prstGeom prst="rect">
            <a:avLst/>
          </a:prstGeom>
        </p:spPr>
        <p:txBody>
          <a:bodyPr vert="horz" lIns="91430" tIns="45715" rIns="91430" bIns="45715" rtlCol="0" anchor="ctr"/>
          <a:lstStyle>
            <a:lvl1pPr algn="r">
              <a:defRPr sz="675">
                <a:solidFill>
                  <a:schemeClr val="tx1">
                    <a:tint val="75000"/>
                  </a:schemeClr>
                </a:solidFill>
              </a:defRPr>
            </a:lvl1pPr>
          </a:lstStyle>
          <a:p>
            <a:fld id="{17918391-D411-FE40-AAD7-861AE5233E0E}" type="slidenum">
              <a:rPr lang="en-US" smtClean="0"/>
              <a:pPr/>
              <a:t>‹#›</a:t>
            </a:fld>
            <a:endParaRPr lang="en-US" dirty="0"/>
          </a:p>
        </p:txBody>
      </p:sp>
    </p:spTree>
    <p:extLst>
      <p:ext uri="{BB962C8B-B14F-4D97-AF65-F5344CB8AC3E}">
        <p14:creationId xmlns:p14="http://schemas.microsoft.com/office/powerpoint/2010/main" val="750882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86311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93004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a:xfrm>
            <a:off x="6316663" y="4756548"/>
            <a:ext cx="1439862" cy="273844"/>
          </a:xfrm>
        </p:spPr>
        <p:txBody>
          <a:bodyPr/>
          <a:lstStyle>
            <a:lvl1pPr>
              <a:defRPr/>
            </a:lvl1pPr>
          </a:lstStyle>
          <a:p>
            <a:fld id="{7FF74FE0-8DA2-B543-AEF9-FFEBBE5C50B9}" type="datetime1">
              <a:rPr lang="en-US" smtClean="0"/>
              <a:t>3/4/19</a:t>
            </a:fld>
            <a:endParaRPr lang="en-US"/>
          </a:p>
        </p:txBody>
      </p:sp>
      <p:sp>
        <p:nvSpPr>
          <p:cNvPr id="6" name="Footer Placeholder 4"/>
          <p:cNvSpPr>
            <a:spLocks noGrp="1"/>
          </p:cNvSpPr>
          <p:nvPr>
            <p:ph type="ftr" sz="quarter" idx="11"/>
          </p:nvPr>
        </p:nvSpPr>
        <p:spPr>
          <a:xfrm>
            <a:off x="1965325" y="4758929"/>
            <a:ext cx="4229100" cy="273844"/>
          </a:xfrm>
        </p:spPr>
        <p:txBody>
          <a:bodyPr/>
          <a:lstStyle>
            <a:lvl1pPr>
              <a:defRPr/>
            </a:lvl1pPr>
          </a:lstStyle>
          <a:p>
            <a:r>
              <a:rPr lang="en-US"/>
              <a:t>Simone.Campana@cern.ch</a:t>
            </a:r>
          </a:p>
        </p:txBody>
      </p:sp>
      <p:sp>
        <p:nvSpPr>
          <p:cNvPr id="7" name="Slide Number Placeholder 5"/>
          <p:cNvSpPr>
            <a:spLocks noGrp="1"/>
          </p:cNvSpPr>
          <p:nvPr>
            <p:ph type="sldNum" sz="quarter" idx="12"/>
          </p:nvPr>
        </p:nvSpPr>
        <p:spPr>
          <a:xfrm>
            <a:off x="7923214" y="4752975"/>
            <a:ext cx="763587" cy="273844"/>
          </a:xfrm>
        </p:spPr>
        <p:txBody>
          <a:bodyPr/>
          <a:lstStyle>
            <a:lvl1pPr>
              <a:defRPr/>
            </a:lvl1pPr>
          </a:lstStyle>
          <a:p>
            <a:fld id="{D3517025-743B-E149-A4BA-6A929B1A7CEC}" type="slidenum">
              <a:rPr lang="en-US" smtClean="0"/>
              <a:t>‹#›</a:t>
            </a:fld>
            <a:endParaRPr lang="en-US"/>
          </a:p>
        </p:txBody>
      </p:sp>
    </p:spTree>
    <p:extLst>
      <p:ext uri="{BB962C8B-B14F-4D97-AF65-F5344CB8AC3E}">
        <p14:creationId xmlns:p14="http://schemas.microsoft.com/office/powerpoint/2010/main" val="226732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5200" y="313200"/>
            <a:ext cx="6278400" cy="464400"/>
          </a:xfrm>
        </p:spPr>
        <p:txBody>
          <a:bodyPr anchor="b">
            <a:normAutofit/>
          </a:bodyPr>
          <a:lstStyle>
            <a:lvl1pPr algn="l">
              <a:defRPr lang="en-US" sz="2400" b="1" kern="1200" dirty="0">
                <a:solidFill>
                  <a:srgbClr val="00688A"/>
                </a:solidFill>
                <a:latin typeface="Arial"/>
                <a:ea typeface="+mn-ea"/>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85200" y="777600"/>
            <a:ext cx="6278400" cy="480600"/>
          </a:xfrm>
        </p:spPr>
        <p:txBody>
          <a:bodyPr>
            <a:normAutofit/>
          </a:bodyPr>
          <a:lstStyle>
            <a:lvl1pPr marL="0" indent="0" algn="l">
              <a:buNone/>
              <a:defRPr lang="en-US" sz="1350" b="1" kern="1200" dirty="0">
                <a:solidFill>
                  <a:srgbClr val="00688A"/>
                </a:solidFill>
                <a:latin typeface="Arial"/>
                <a:ea typeface="+mn-ea"/>
                <a:cs typeface="Aria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Text Placeholder 10"/>
          <p:cNvSpPr>
            <a:spLocks noGrp="1"/>
          </p:cNvSpPr>
          <p:nvPr>
            <p:ph type="body" sz="quarter" idx="13" hasCustomPrompt="1"/>
          </p:nvPr>
        </p:nvSpPr>
        <p:spPr>
          <a:xfrm>
            <a:off x="5256000" y="4455000"/>
            <a:ext cx="3420000" cy="270000"/>
          </a:xfrm>
        </p:spPr>
        <p:txBody>
          <a:bodyPr anchor="b">
            <a:noAutofit/>
          </a:bodyPr>
          <a:lstStyle>
            <a:lvl1pPr marL="0" indent="0" algn="r">
              <a:buNone/>
              <a:defRPr lang="en-US" sz="1350" b="1" kern="1200" dirty="0" smtClean="0">
                <a:solidFill>
                  <a:srgbClr val="00688A"/>
                </a:solidFill>
                <a:latin typeface="Arial"/>
                <a:ea typeface="+mn-ea"/>
                <a:cs typeface="Arial"/>
              </a:defRPr>
            </a:lvl1pPr>
          </a:lstStyle>
          <a:p>
            <a:pPr lvl="0"/>
            <a:r>
              <a:rPr lang="en-US" dirty="0"/>
              <a:t>Click to add name</a:t>
            </a:r>
          </a:p>
        </p:txBody>
      </p:sp>
      <p:sp>
        <p:nvSpPr>
          <p:cNvPr id="12" name="Text Placeholder 10"/>
          <p:cNvSpPr>
            <a:spLocks noGrp="1"/>
          </p:cNvSpPr>
          <p:nvPr>
            <p:ph type="body" sz="quarter" idx="14" hasCustomPrompt="1"/>
          </p:nvPr>
        </p:nvSpPr>
        <p:spPr>
          <a:xfrm>
            <a:off x="5256000" y="4725000"/>
            <a:ext cx="3420000" cy="270000"/>
          </a:xfrm>
        </p:spPr>
        <p:txBody>
          <a:bodyPr anchor="t">
            <a:noAutofit/>
          </a:bodyPr>
          <a:lstStyle>
            <a:lvl1pPr marL="0" indent="0" algn="r">
              <a:buNone/>
              <a:defRPr lang="en-US" sz="1350" b="0" kern="1200" dirty="0" smtClean="0">
                <a:solidFill>
                  <a:srgbClr val="00688A"/>
                </a:solidFill>
                <a:latin typeface="Arial"/>
                <a:ea typeface="+mn-ea"/>
                <a:cs typeface="Arial"/>
              </a:defRPr>
            </a:lvl1pPr>
          </a:lstStyle>
          <a:p>
            <a:pPr lvl="0"/>
            <a:r>
              <a:rPr lang="en-US" dirty="0"/>
              <a:t>Click to add date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Diapositive de titre">
    <p:bg>
      <p:bgPr>
        <a:solidFill>
          <a:srgbClr val="104282"/>
        </a:solidFill>
        <a:effectLst/>
      </p:bgPr>
    </p:bg>
    <p:spTree>
      <p:nvGrpSpPr>
        <p:cNvPr id="1" name=""/>
        <p:cNvGrpSpPr/>
        <p:nvPr/>
      </p:nvGrpSpPr>
      <p:grpSpPr>
        <a:xfrm>
          <a:off x="0" y="0"/>
          <a:ext cx="0" cy="0"/>
          <a:chOff x="0" y="0"/>
          <a:chExt cx="0" cy="0"/>
        </a:xfrm>
      </p:grpSpPr>
      <p:sp>
        <p:nvSpPr>
          <p:cNvPr id="3" name="Espace réservé du titre 8"/>
          <p:cNvSpPr>
            <a:spLocks noGrp="1"/>
          </p:cNvSpPr>
          <p:nvPr>
            <p:ph type="title" hasCustomPrompt="1"/>
          </p:nvPr>
        </p:nvSpPr>
        <p:spPr>
          <a:xfrm>
            <a:off x="457200" y="4616450"/>
            <a:ext cx="8226854" cy="226402"/>
          </a:xfrm>
          <a:prstGeom prst="rect">
            <a:avLst/>
          </a:prstGeom>
        </p:spPr>
        <p:txBody>
          <a:bodyPr vert="horz" lIns="45720" rIns="45720" anchor="ctr">
            <a:noAutofit/>
          </a:bodyPr>
          <a:lstStyle>
            <a:lvl1pPr algn="ctr">
              <a:defRPr sz="1400">
                <a:latin typeface="Optima"/>
                <a:cs typeface="Optima"/>
              </a:defRPr>
            </a:lvl1pPr>
          </a:lstStyle>
          <a:p>
            <a:r>
              <a:rPr kumimoji="0" lang="fr-CH" dirty="0"/>
              <a:t>home.cern</a:t>
            </a:r>
            <a:endParaRPr kumimoji="0" lang="en-US" dirty="0"/>
          </a:p>
        </p:txBody>
      </p:sp>
      <p:pic>
        <p:nvPicPr>
          <p:cNvPr id="5" name="Image 2" descr="logooutline.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99171" y="1806688"/>
            <a:ext cx="1545657" cy="1530123"/>
          </a:xfrm>
          <a:prstGeom prst="rect">
            <a:avLst/>
          </a:prstGeom>
        </p:spPr>
      </p:pic>
    </p:spTree>
    <p:extLst>
      <p:ext uri="{BB962C8B-B14F-4D97-AF65-F5344CB8AC3E}">
        <p14:creationId xmlns:p14="http://schemas.microsoft.com/office/powerpoint/2010/main" val="3989461210"/>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Simone.Campana@cern.ch</a:t>
            </a:r>
            <a:endParaRPr/>
          </a:p>
        </p:txBody>
      </p:sp>
      <p:sp>
        <p:nvSpPr>
          <p:cNvPr id="7"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normAutofit/>
          </a:bodyPr>
          <a:lstStyle>
            <a:lvl1pPr>
              <a:defRPr sz="24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Simone.Campana@cern.ch</a:t>
            </a:r>
            <a:endParaRPr/>
          </a:p>
        </p:txBody>
      </p:sp>
      <p:sp>
        <p:nvSpPr>
          <p:cNvPr id="7"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60000" y="1080000"/>
            <a:ext cx="4140000" cy="35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80000" y="1080000"/>
            <a:ext cx="4140000" cy="35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Simone.Campana@cern.ch</a:t>
            </a:r>
            <a:endParaRPr/>
          </a:p>
        </p:txBody>
      </p:sp>
      <p:sp>
        <p:nvSpPr>
          <p:cNvPr id="8"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Simone.Campana@cern.ch</a:t>
            </a:r>
            <a:endParaRPr/>
          </a:p>
        </p:txBody>
      </p:sp>
      <p:sp>
        <p:nvSpPr>
          <p:cNvPr id="6"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Simone.Campana@cern.ch</a:t>
            </a:r>
            <a:endParaRPr/>
          </a:p>
        </p:txBody>
      </p:sp>
      <p:sp>
        <p:nvSpPr>
          <p:cNvPr id="5"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 P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04000"/>
            <a:ext cx="8460000" cy="3375000"/>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00E7C291-7E98-B24A-BF52-03EBEA6C54D0}" type="datetime1">
              <a:rPr lang="en-US" smtClean="0">
                <a:solidFill>
                  <a:prstClr val="black"/>
                </a:solidFill>
              </a:rPr>
              <a:t>3/4/19</a:t>
            </a:fld>
            <a:endParaRPr lang="en-US">
              <a:solidFill>
                <a:prstClr val="black"/>
              </a:solidFill>
            </a:endParaRPr>
          </a:p>
        </p:txBody>
      </p:sp>
      <p:sp>
        <p:nvSpPr>
          <p:cNvPr id="5" name="Footer Placeholder 4"/>
          <p:cNvSpPr>
            <a:spLocks noGrp="1"/>
          </p:cNvSpPr>
          <p:nvPr>
            <p:ph type="ftr" sz="quarter" idx="11"/>
          </p:nvPr>
        </p:nvSpPr>
        <p:spPr/>
        <p:txBody>
          <a:bodyPr/>
          <a:lstStyle/>
          <a:p>
            <a:r>
              <a:rPr lang="en-US"/>
              <a:t>Simone.Campana@cern.ch</a:t>
            </a:r>
            <a:endParaRPr/>
          </a:p>
        </p:txBody>
      </p:sp>
      <p:sp>
        <p:nvSpPr>
          <p:cNvPr id="6" name="Slide Number Placeholder 5"/>
          <p:cNvSpPr>
            <a:spLocks noGrp="1"/>
          </p:cNvSpPr>
          <p:nvPr>
            <p:ph type="sldNum" sz="quarter" idx="12"/>
          </p:nvPr>
        </p:nvSpPr>
        <p:spPr>
          <a:xfrm>
            <a:off x="3561300" y="4800600"/>
            <a:ext cx="2057400" cy="273844"/>
          </a:xfrm>
          <a:prstGeom prst="rect">
            <a:avLst/>
          </a:prstGeom>
        </p:spPr>
        <p:txBody>
          <a:bodyPr/>
          <a:lstStyle/>
          <a:p>
            <a:fld id="{FFFD6E1A-ACC8-5946-9639-2BAFB1ACCEDA}" type="slidenum">
              <a:rPr lang="en-US" smtClean="0">
                <a:solidFill>
                  <a:prstClr val="black"/>
                </a:solidFill>
              </a:rPr>
              <a:pPr/>
              <a:t>‹#›</a:t>
            </a:fld>
            <a:endParaRPr lang="en-US">
              <a:solidFill>
                <a:prstClr val="black"/>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015" y="13564"/>
            <a:ext cx="8229600" cy="857250"/>
          </a:xfrm>
        </p:spPr>
        <p:txBody>
          <a:bodyPr>
            <a:normAutofit/>
          </a:bodyPr>
          <a:lstStyle>
            <a:lvl1pPr algn="l">
              <a:defRPr sz="3000">
                <a:solidFill>
                  <a:schemeClr val="bg1"/>
                </a:solidFill>
              </a:defRPr>
            </a:lvl1pPr>
          </a:lstStyle>
          <a:p>
            <a:r>
              <a:rPr lang="en-GB" dirty="0"/>
              <a:t>Click to edit Master title style</a:t>
            </a:r>
          </a:p>
        </p:txBody>
      </p:sp>
      <p:sp>
        <p:nvSpPr>
          <p:cNvPr id="7" name="Text Placeholder 6"/>
          <p:cNvSpPr>
            <a:spLocks noGrp="1"/>
          </p:cNvSpPr>
          <p:nvPr>
            <p:ph type="body" sz="quarter" idx="10"/>
          </p:nvPr>
        </p:nvSpPr>
        <p:spPr>
          <a:xfrm>
            <a:off x="539750" y="1221581"/>
            <a:ext cx="8064500" cy="33480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5200" y="313200"/>
            <a:ext cx="6278400" cy="464400"/>
          </a:xfrm>
        </p:spPr>
        <p:txBody>
          <a:bodyPr anchor="b">
            <a:normAutofit/>
          </a:bodyPr>
          <a:lstStyle>
            <a:lvl1pPr algn="l">
              <a:defRPr lang="en-US" sz="2400" b="1" kern="1200" dirty="0">
                <a:solidFill>
                  <a:srgbClr val="00688A"/>
                </a:solidFill>
                <a:latin typeface="Arial"/>
                <a:ea typeface="+mn-ea"/>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85200" y="777600"/>
            <a:ext cx="6278400" cy="480600"/>
          </a:xfrm>
        </p:spPr>
        <p:txBody>
          <a:bodyPr>
            <a:normAutofit/>
          </a:bodyPr>
          <a:lstStyle>
            <a:lvl1pPr marL="0" indent="0" algn="l">
              <a:buNone/>
              <a:defRPr lang="en-US" sz="1350" b="1" kern="1200" dirty="0">
                <a:solidFill>
                  <a:srgbClr val="00688A"/>
                </a:solidFill>
                <a:latin typeface="Arial"/>
                <a:ea typeface="+mn-ea"/>
                <a:cs typeface="Aria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Text Placeholder 10"/>
          <p:cNvSpPr>
            <a:spLocks noGrp="1"/>
          </p:cNvSpPr>
          <p:nvPr>
            <p:ph type="body" sz="quarter" idx="13" hasCustomPrompt="1"/>
          </p:nvPr>
        </p:nvSpPr>
        <p:spPr>
          <a:xfrm>
            <a:off x="5256000" y="4455000"/>
            <a:ext cx="3420000" cy="270000"/>
          </a:xfrm>
        </p:spPr>
        <p:txBody>
          <a:bodyPr anchor="b">
            <a:noAutofit/>
          </a:bodyPr>
          <a:lstStyle>
            <a:lvl1pPr marL="0" indent="0" algn="r">
              <a:buNone/>
              <a:defRPr lang="en-US" sz="1350" b="1" kern="1200" dirty="0" smtClean="0">
                <a:solidFill>
                  <a:srgbClr val="00688A"/>
                </a:solidFill>
                <a:latin typeface="Arial"/>
                <a:ea typeface="+mn-ea"/>
                <a:cs typeface="Arial"/>
              </a:defRPr>
            </a:lvl1pPr>
          </a:lstStyle>
          <a:p>
            <a:pPr lvl="0"/>
            <a:r>
              <a:rPr lang="en-US" dirty="0"/>
              <a:t>Click to add name</a:t>
            </a:r>
          </a:p>
        </p:txBody>
      </p:sp>
      <p:sp>
        <p:nvSpPr>
          <p:cNvPr id="12" name="Text Placeholder 10"/>
          <p:cNvSpPr>
            <a:spLocks noGrp="1"/>
          </p:cNvSpPr>
          <p:nvPr>
            <p:ph type="body" sz="quarter" idx="14" hasCustomPrompt="1"/>
          </p:nvPr>
        </p:nvSpPr>
        <p:spPr>
          <a:xfrm>
            <a:off x="5256000" y="4725000"/>
            <a:ext cx="3420000" cy="270000"/>
          </a:xfrm>
        </p:spPr>
        <p:txBody>
          <a:bodyPr anchor="t">
            <a:noAutofit/>
          </a:bodyPr>
          <a:lstStyle>
            <a:lvl1pPr marL="0" indent="0" algn="r">
              <a:buNone/>
              <a:defRPr lang="en-US" sz="1350" b="0" kern="1200" dirty="0" smtClean="0">
                <a:solidFill>
                  <a:srgbClr val="00688A"/>
                </a:solidFill>
                <a:latin typeface="Arial"/>
                <a:ea typeface="+mn-ea"/>
                <a:cs typeface="Arial"/>
              </a:defRPr>
            </a:lvl1pPr>
          </a:lstStyle>
          <a:p>
            <a:pPr lvl="0"/>
            <a:r>
              <a:rPr lang="en-US" dirty="0"/>
              <a:t>Click to add date</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Diapositive de titre">
    <p:bg>
      <p:bgPr>
        <a:solidFill>
          <a:schemeClr val="tx1"/>
        </a:solidFill>
        <a:effectLst/>
      </p:bgPr>
    </p:bg>
    <p:spTree>
      <p:nvGrpSpPr>
        <p:cNvPr id="1" name=""/>
        <p:cNvGrpSpPr/>
        <p:nvPr/>
      </p:nvGrpSpPr>
      <p:grpSpPr>
        <a:xfrm>
          <a:off x="0" y="0"/>
          <a:ext cx="0" cy="0"/>
          <a:chOff x="0" y="0"/>
          <a:chExt cx="0" cy="0"/>
        </a:xfrm>
      </p:grpSpPr>
      <p:pic>
        <p:nvPicPr>
          <p:cNvPr id="3" name="Picture 1" descr="LogoOutline.ai"/>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12000" y="1315400"/>
            <a:ext cx="2520000" cy="2520000"/>
          </a:xfrm>
          <a:prstGeom prst="rect">
            <a:avLst/>
          </a:prstGeom>
        </p:spPr>
      </p:pic>
    </p:spTree>
    <p:extLst>
      <p:ext uri="{BB962C8B-B14F-4D97-AF65-F5344CB8AC3E}">
        <p14:creationId xmlns:p14="http://schemas.microsoft.com/office/powerpoint/2010/main" val="200591861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Simone.Campana@cern.ch</a:t>
            </a:r>
            <a:endParaRPr/>
          </a:p>
        </p:txBody>
      </p:sp>
      <p:sp>
        <p:nvSpPr>
          <p:cNvPr id="7"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normAutofit/>
          </a:bodyPr>
          <a:lstStyle>
            <a:lvl1pPr>
              <a:defRPr sz="24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Simone.Campana@cern.ch</a:t>
            </a:r>
            <a:endParaRPr/>
          </a:p>
        </p:txBody>
      </p:sp>
      <p:sp>
        <p:nvSpPr>
          <p:cNvPr id="7"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60000" y="1080000"/>
            <a:ext cx="4140000" cy="35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80000" y="1080000"/>
            <a:ext cx="4140000" cy="35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Simone.Campana@cern.ch</a:t>
            </a:r>
            <a:endParaRPr/>
          </a:p>
        </p:txBody>
      </p:sp>
      <p:sp>
        <p:nvSpPr>
          <p:cNvPr id="8"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Simone.Campana@cern.ch</a:t>
            </a:r>
            <a:endParaRPr/>
          </a:p>
        </p:txBody>
      </p:sp>
      <p:sp>
        <p:nvSpPr>
          <p:cNvPr id="6"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Simone.Campana@cern.ch</a:t>
            </a:r>
            <a:endParaRPr/>
          </a:p>
        </p:txBody>
      </p:sp>
      <p:sp>
        <p:nvSpPr>
          <p:cNvPr id="5" name="Slide Number Placeholder 1"/>
          <p:cNvSpPr txBox="1">
            <a:spLocks/>
          </p:cNvSpPr>
          <p:nvPr userDrawn="1"/>
        </p:nvSpPr>
        <p:spPr>
          <a:xfrm>
            <a:off x="8470900" y="4800600"/>
            <a:ext cx="457200" cy="273844"/>
          </a:xfrm>
          <a:prstGeom prst="rect">
            <a:avLst/>
          </a:prstGeom>
        </p:spPr>
        <p:txBody>
          <a:bodyPr vert="horz" lIns="68580" tIns="34290" rIns="68580" bIns="34290" rtlCol="0" anchor="ctr"/>
          <a:lstStyle>
            <a:defPPr>
              <a:defRPr lang="en-US"/>
            </a:defPPr>
            <a:lvl1pPr marL="0" algn="r" defTabSz="914400" rtl="0" eaLnBrk="1" latinLnBrk="0" hangingPunct="1">
              <a:defRPr sz="1200" b="1" kern="1200">
                <a:solidFill>
                  <a:srgbClr val="0068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C41374-03AE-924F-9568-6EE3990F0119}" type="slidenum">
              <a:rPr lang="en-US" sz="900" smtClean="0"/>
              <a:pPr/>
              <a:t>‹#›</a:t>
            </a:fld>
            <a:endParaRPr lang="en-US" sz="900"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ck P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04000"/>
            <a:ext cx="8460000" cy="3375000"/>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86BED96-6D0F-2344-895B-895C057D6E3D}" type="datetime1">
              <a:rPr lang="en-US" smtClean="0">
                <a:solidFill>
                  <a:prstClr val="black"/>
                </a:solidFill>
              </a:rPr>
              <a:t>3/4/19</a:t>
            </a:fld>
            <a:endParaRPr lang="en-US">
              <a:solidFill>
                <a:prstClr val="black"/>
              </a:solidFill>
            </a:endParaRPr>
          </a:p>
        </p:txBody>
      </p:sp>
      <p:sp>
        <p:nvSpPr>
          <p:cNvPr id="5" name="Footer Placeholder 4"/>
          <p:cNvSpPr>
            <a:spLocks noGrp="1"/>
          </p:cNvSpPr>
          <p:nvPr>
            <p:ph type="ftr" sz="quarter" idx="11"/>
          </p:nvPr>
        </p:nvSpPr>
        <p:spPr/>
        <p:txBody>
          <a:bodyPr/>
          <a:lstStyle/>
          <a:p>
            <a:r>
              <a:rPr lang="en-US"/>
              <a:t>Simone.Campana@cern.ch</a:t>
            </a:r>
            <a:endParaRPr/>
          </a:p>
        </p:txBody>
      </p:sp>
      <p:sp>
        <p:nvSpPr>
          <p:cNvPr id="6" name="Slide Number Placeholder 5"/>
          <p:cNvSpPr>
            <a:spLocks noGrp="1"/>
          </p:cNvSpPr>
          <p:nvPr>
            <p:ph type="sldNum" sz="quarter" idx="12"/>
          </p:nvPr>
        </p:nvSpPr>
        <p:spPr>
          <a:xfrm>
            <a:off x="3561300" y="4800600"/>
            <a:ext cx="2057400" cy="273844"/>
          </a:xfrm>
          <a:prstGeom prst="rect">
            <a:avLst/>
          </a:prstGeom>
        </p:spPr>
        <p:txBody>
          <a:bodyPr/>
          <a:lstStyle/>
          <a:p>
            <a:fld id="{FFFD6E1A-ACC8-5946-9639-2BAFB1ACCEDA}" type="slidenum">
              <a:rPr lang="en-US" smtClean="0">
                <a:solidFill>
                  <a:prstClr val="black"/>
                </a:solidFill>
              </a:rPr>
              <a:pPr/>
              <a:t>‹#›</a:t>
            </a:fld>
            <a:endParaRPr lang="en-US">
              <a:solidFill>
                <a:prstClr val="black"/>
              </a:solidFill>
            </a:endParaRP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015" y="13564"/>
            <a:ext cx="8229600" cy="857250"/>
          </a:xfrm>
        </p:spPr>
        <p:txBody>
          <a:bodyPr>
            <a:normAutofit/>
          </a:bodyPr>
          <a:lstStyle>
            <a:lvl1pPr algn="l">
              <a:defRPr sz="3000">
                <a:solidFill>
                  <a:schemeClr val="bg1"/>
                </a:solidFill>
              </a:defRPr>
            </a:lvl1pPr>
          </a:lstStyle>
          <a:p>
            <a:r>
              <a:rPr lang="en-GB" dirty="0"/>
              <a:t>Click to edit Master title style</a:t>
            </a:r>
          </a:p>
        </p:txBody>
      </p:sp>
      <p:sp>
        <p:nvSpPr>
          <p:cNvPr id="7" name="Text Placeholder 6"/>
          <p:cNvSpPr>
            <a:spLocks noGrp="1"/>
          </p:cNvSpPr>
          <p:nvPr>
            <p:ph type="body" sz="quarter" idx="10"/>
          </p:nvPr>
        </p:nvSpPr>
        <p:spPr>
          <a:xfrm>
            <a:off x="539750" y="1221581"/>
            <a:ext cx="8064500" cy="33480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Diapositive de titre">
    <p:bg>
      <p:bgRef idx="1001">
        <a:schemeClr val="bg1"/>
      </p:bgRef>
    </p:bg>
    <p:spTree>
      <p:nvGrpSpPr>
        <p:cNvPr id="1" name=""/>
        <p:cNvGrpSpPr/>
        <p:nvPr/>
      </p:nvGrpSpPr>
      <p:grpSpPr>
        <a:xfrm>
          <a:off x="0" y="0"/>
          <a:ext cx="0" cy="0"/>
          <a:chOff x="0" y="0"/>
          <a:chExt cx="0" cy="0"/>
        </a:xfrm>
      </p:grpSpPr>
      <p:pic>
        <p:nvPicPr>
          <p:cNvPr id="6" name="Image 2" descr="logoBadgeWeb.eps"/>
          <p:cNvPicPr>
            <a:picLocks noChangeAspect="1"/>
          </p:cNvPicPr>
          <p:nvPr userDrawn="1"/>
        </p:nvPicPr>
        <p:blipFill rotWithShape="1">
          <a:blip r:embed="rId2" cstate="screen">
            <a:extLst>
              <a:ext uri="{28A0092B-C50C-407E-A947-70E740481C1C}">
                <a14:useLocalDpi xmlns:a14="http://schemas.microsoft.com/office/drawing/2010/main"/>
              </a:ext>
            </a:extLst>
          </a:blip>
          <a:srcRect b="17835"/>
          <a:stretch/>
        </p:blipFill>
        <p:spPr>
          <a:xfrm>
            <a:off x="3959440" y="1940784"/>
            <a:ext cx="1221946" cy="1261931"/>
          </a:xfrm>
          <a:prstGeom prst="rect">
            <a:avLst/>
          </a:prstGeom>
        </p:spPr>
      </p:pic>
      <p:sp>
        <p:nvSpPr>
          <p:cNvPr id="7" name="Espace réservé du titre 8"/>
          <p:cNvSpPr>
            <a:spLocks noGrp="1"/>
          </p:cNvSpPr>
          <p:nvPr>
            <p:ph type="title" hasCustomPrompt="1"/>
          </p:nvPr>
        </p:nvSpPr>
        <p:spPr>
          <a:xfrm>
            <a:off x="457200" y="4616450"/>
            <a:ext cx="8226854" cy="226402"/>
          </a:xfrm>
          <a:prstGeom prst="rect">
            <a:avLst/>
          </a:prstGeom>
        </p:spPr>
        <p:txBody>
          <a:bodyPr vert="horz" lIns="45720" rIns="45720" anchor="ctr">
            <a:noAutofit/>
          </a:bodyPr>
          <a:lstStyle>
            <a:lvl1pPr algn="ctr">
              <a:defRPr sz="1400">
                <a:latin typeface="Optima"/>
                <a:cs typeface="Optima"/>
              </a:defRPr>
            </a:lvl1pPr>
          </a:lstStyle>
          <a:p>
            <a:r>
              <a:rPr kumimoji="0" lang="fr-CH" dirty="0"/>
              <a:t>home.cern</a:t>
            </a:r>
            <a:endParaRPr kumimoji="0" lang="en-US" dirty="0"/>
          </a:p>
        </p:txBody>
      </p:sp>
    </p:spTree>
    <p:extLst>
      <p:ext uri="{BB962C8B-B14F-4D97-AF65-F5344CB8AC3E}">
        <p14:creationId xmlns:p14="http://schemas.microsoft.com/office/powerpoint/2010/main" val="280332507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833611"/>
            <a:ext cx="8226854" cy="705332"/>
          </a:xfrm>
        </p:spPr>
        <p:txBody>
          <a:bodyPr/>
          <a:lstStyle>
            <a:lvl1pPr algn="l">
              <a:defRPr/>
            </a:lvl1pPr>
          </a:lstStyle>
          <a:p>
            <a:r>
              <a:rPr kumimoji="0" lang="en-US"/>
              <a:t>Click to edit Master title style</a:t>
            </a:r>
          </a:p>
        </p:txBody>
      </p:sp>
      <p:sp>
        <p:nvSpPr>
          <p:cNvPr id="7" name="Date Placeholder 1"/>
          <p:cNvSpPr>
            <a:spLocks noGrp="1"/>
          </p:cNvSpPr>
          <p:nvPr>
            <p:ph type="dt" sz="half" idx="2"/>
          </p:nvPr>
        </p:nvSpPr>
        <p:spPr>
          <a:xfrm>
            <a:off x="2969335" y="4771783"/>
            <a:ext cx="2133600" cy="273844"/>
          </a:xfrm>
          <a:prstGeom prst="rect">
            <a:avLst/>
          </a:prstGeom>
        </p:spPr>
        <p:txBody>
          <a:bodyPr vert="horz" lIns="91440" tIns="45720" rIns="91440" bIns="45720" rtlCol="0" anchor="ctr"/>
          <a:lstStyle>
            <a:lvl1pPr algn="l">
              <a:defRPr sz="700">
                <a:solidFill>
                  <a:schemeClr val="tx1">
                    <a:tint val="75000"/>
                  </a:schemeClr>
                </a:solidFill>
              </a:defRPr>
            </a:lvl1pPr>
          </a:lstStyle>
          <a:p>
            <a:fld id="{3C5959E3-F9F6-9F42-9965-7DF76B376B99}" type="datetime1">
              <a:rPr lang="en-US" smtClean="0"/>
              <a:t>3/4/19</a:t>
            </a:fld>
            <a:endParaRPr lang="en-US" dirty="0"/>
          </a:p>
        </p:txBody>
      </p:sp>
      <p:sp>
        <p:nvSpPr>
          <p:cNvPr id="8"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t>Simone.Campana@cern.ch</a:t>
            </a:r>
            <a:endParaRPr lang="en-US" dirty="0"/>
          </a:p>
        </p:txBody>
      </p:sp>
      <p:sp>
        <p:nvSpPr>
          <p:cNvPr id="9"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700">
                <a:solidFill>
                  <a:schemeClr val="tx1">
                    <a:tint val="75000"/>
                  </a:schemeClr>
                </a:solidFill>
              </a:defRPr>
            </a:lvl1pPr>
          </a:lstStyle>
          <a:p>
            <a:fld id="{17918391-D411-FE40-AAD7-861AE5233E0E}" type="slidenum">
              <a:rPr lang="en-US" smtClean="0"/>
              <a:pPr/>
              <a:t>‹#›</a:t>
            </a:fld>
            <a:endParaRPr lang="en-US" dirty="0"/>
          </a:p>
        </p:txBody>
      </p:sp>
      <p:sp>
        <p:nvSpPr>
          <p:cNvPr id="11" name="Espace réservé du texte 2"/>
          <p:cNvSpPr>
            <a:spLocks noGrp="1"/>
          </p:cNvSpPr>
          <p:nvPr>
            <p:ph type="body" idx="10"/>
          </p:nvPr>
        </p:nvSpPr>
        <p:spPr>
          <a:xfrm>
            <a:off x="457200" y="2543343"/>
            <a:ext cx="2743200" cy="31474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Tree>
    <p:extLst>
      <p:ext uri="{BB962C8B-B14F-4D97-AF65-F5344CB8AC3E}">
        <p14:creationId xmlns:p14="http://schemas.microsoft.com/office/powerpoint/2010/main" val="1370225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833611"/>
            <a:ext cx="8226854" cy="705332"/>
          </a:xfrm>
        </p:spPr>
        <p:txBody>
          <a:bodyPr/>
          <a:lstStyle>
            <a:lvl1pPr algn="l">
              <a:defRPr/>
            </a:lvl1pPr>
          </a:lstStyle>
          <a:p>
            <a:r>
              <a:rPr kumimoji="0" lang="en-US"/>
              <a:t>Click to edit Master title style</a:t>
            </a:r>
          </a:p>
        </p:txBody>
      </p:sp>
      <p:sp>
        <p:nvSpPr>
          <p:cNvPr id="11" name="Espace réservé du texte 2"/>
          <p:cNvSpPr>
            <a:spLocks noGrp="1"/>
          </p:cNvSpPr>
          <p:nvPr>
            <p:ph type="body" idx="10"/>
          </p:nvPr>
        </p:nvSpPr>
        <p:spPr>
          <a:xfrm>
            <a:off x="457200" y="2543343"/>
            <a:ext cx="2743200" cy="31474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Tree>
    <p:extLst>
      <p:ext uri="{BB962C8B-B14F-4D97-AF65-F5344CB8AC3E}">
        <p14:creationId xmlns:p14="http://schemas.microsoft.com/office/powerpoint/2010/main" val="2057637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67106"/>
            <a:ext cx="8226854" cy="659917"/>
          </a:xfrm>
        </p:spPr>
        <p:txBody>
          <a:bodyPr/>
          <a:lstStyle>
            <a:lvl1pPr algn="l">
              <a:defRPr>
                <a:effectLst>
                  <a:outerShdw blurRad="38100" dist="38100" dir="2700000" algn="tl">
                    <a:srgbClr val="000000">
                      <a:alpha val="43137"/>
                    </a:srgbClr>
                  </a:outerShdw>
                </a:effectLst>
              </a:defRPr>
            </a:lvl1pPr>
          </a:lstStyle>
          <a:p>
            <a:r>
              <a:rPr kumimoji="0" lang="en-US" dirty="0"/>
              <a:t>Click to edit Master title style</a:t>
            </a:r>
          </a:p>
        </p:txBody>
      </p:sp>
      <p:sp>
        <p:nvSpPr>
          <p:cNvPr id="3" name="Espace réservé du contenu 2"/>
          <p:cNvSpPr>
            <a:spLocks noGrp="1"/>
          </p:cNvSpPr>
          <p:nvPr>
            <p:ph idx="1"/>
          </p:nvPr>
        </p:nvSpPr>
        <p:spPr>
          <a:xfrm>
            <a:off x="457200" y="876925"/>
            <a:ext cx="8229600" cy="3650105"/>
          </a:xfrm>
        </p:spPr>
        <p:txBody>
          <a:bodyPr/>
          <a:lstStyle>
            <a:lvl2pPr marL="905256" indent="-457200">
              <a:buClr>
                <a:srgbClr val="C00000"/>
              </a:buClr>
              <a:buFont typeface="Wingdings" charset="2"/>
              <a:buChar char="§"/>
              <a:defRPr/>
            </a:lvl2pPr>
            <a:lvl3pPr marL="1092708" indent="-342900">
              <a:buClr>
                <a:srgbClr val="00B050"/>
              </a:buClr>
              <a:buFont typeface="Wingdings" charset="2"/>
              <a:buChar char="§"/>
              <a:defRPr/>
            </a:lvl3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Date Placeholder 1"/>
          <p:cNvSpPr>
            <a:spLocks noGrp="1"/>
          </p:cNvSpPr>
          <p:nvPr>
            <p:ph type="dt" sz="half" idx="2"/>
          </p:nvPr>
        </p:nvSpPr>
        <p:spPr>
          <a:xfrm>
            <a:off x="2969335" y="4771783"/>
            <a:ext cx="2133600" cy="273844"/>
          </a:xfrm>
          <a:prstGeom prst="rect">
            <a:avLst/>
          </a:prstGeom>
        </p:spPr>
        <p:txBody>
          <a:bodyPr vert="horz" lIns="91440" tIns="45720" rIns="91440" bIns="45720" rtlCol="0" anchor="ctr"/>
          <a:lstStyle>
            <a:lvl1pPr algn="l">
              <a:defRPr sz="700">
                <a:solidFill>
                  <a:schemeClr val="tx1">
                    <a:tint val="75000"/>
                  </a:schemeClr>
                </a:solidFill>
              </a:defRPr>
            </a:lvl1pPr>
          </a:lstStyle>
          <a:p>
            <a:fld id="{343EA1FD-96C5-174C-A15E-10AE75832080}" type="datetime1">
              <a:rPr lang="en-US" smtClean="0"/>
              <a:t>3/4/19</a:t>
            </a:fld>
            <a:endParaRPr lang="en-US" dirty="0"/>
          </a:p>
        </p:txBody>
      </p:sp>
      <p:sp>
        <p:nvSpPr>
          <p:cNvPr id="8"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t>Simone.Campana@cern.ch</a:t>
            </a:r>
            <a:endParaRPr lang="en-US" dirty="0"/>
          </a:p>
        </p:txBody>
      </p:sp>
      <p:sp>
        <p:nvSpPr>
          <p:cNvPr id="9"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700">
                <a:solidFill>
                  <a:schemeClr val="tx1">
                    <a:tint val="75000"/>
                  </a:schemeClr>
                </a:solidFill>
              </a:defRPr>
            </a:lvl1pPr>
          </a:lstStyle>
          <a:p>
            <a:fld id="{17918391-D411-FE40-AAD7-861AE5233E0E}" type="slidenum">
              <a:rPr lang="en-US" smtClean="0"/>
              <a:pPr/>
              <a:t>‹#›</a:t>
            </a:fld>
            <a:endParaRPr lang="en-US" dirty="0"/>
          </a:p>
        </p:txBody>
      </p:sp>
    </p:spTree>
    <p:extLst>
      <p:ext uri="{BB962C8B-B14F-4D97-AF65-F5344CB8AC3E}">
        <p14:creationId xmlns:p14="http://schemas.microsoft.com/office/powerpoint/2010/main" val="28971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7467600" cy="857250"/>
          </a:xfrm>
        </p:spPr>
        <p:txBody>
          <a:bodyPr/>
          <a:lstStyle/>
          <a:p>
            <a:r>
              <a:rPr kumimoji="0" lang="en-US"/>
              <a:t>Click to edit Master title style</a:t>
            </a:r>
          </a:p>
        </p:txBody>
      </p:sp>
      <p:sp>
        <p:nvSpPr>
          <p:cNvPr id="3" name="Espace réservé du contenu 2"/>
          <p:cNvSpPr>
            <a:spLocks noGrp="1"/>
          </p:cNvSpPr>
          <p:nvPr>
            <p:ph sz="half" idx="1"/>
          </p:nvPr>
        </p:nvSpPr>
        <p:spPr>
          <a:xfrm>
            <a:off x="457200" y="1200151"/>
            <a:ext cx="3657600" cy="3262788"/>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Espace réservé du contenu 3"/>
          <p:cNvSpPr>
            <a:spLocks noGrp="1"/>
          </p:cNvSpPr>
          <p:nvPr>
            <p:ph sz="half" idx="2"/>
          </p:nvPr>
        </p:nvSpPr>
        <p:spPr>
          <a:xfrm>
            <a:off x="4267200" y="1200150"/>
            <a:ext cx="3657600" cy="3262789"/>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1"/>
          <p:cNvSpPr>
            <a:spLocks noGrp="1"/>
          </p:cNvSpPr>
          <p:nvPr>
            <p:ph type="dt" sz="half" idx="10"/>
          </p:nvPr>
        </p:nvSpPr>
        <p:spPr>
          <a:xfrm>
            <a:off x="2969335" y="4771783"/>
            <a:ext cx="2133600" cy="273844"/>
          </a:xfrm>
          <a:prstGeom prst="rect">
            <a:avLst/>
          </a:prstGeom>
        </p:spPr>
        <p:txBody>
          <a:bodyPr vert="horz" lIns="91440" tIns="45720" rIns="91440" bIns="45720" rtlCol="0" anchor="ctr"/>
          <a:lstStyle>
            <a:lvl1pPr algn="l">
              <a:defRPr sz="700">
                <a:solidFill>
                  <a:schemeClr val="tx1">
                    <a:tint val="75000"/>
                  </a:schemeClr>
                </a:solidFill>
              </a:defRPr>
            </a:lvl1pPr>
          </a:lstStyle>
          <a:p>
            <a:fld id="{320F327F-D2C1-644C-8880-9A7572EC2D39}" type="datetime1">
              <a:rPr lang="en-US" smtClean="0"/>
              <a:t>3/4/19</a:t>
            </a:fld>
            <a:endParaRPr lang="en-US" dirty="0"/>
          </a:p>
        </p:txBody>
      </p:sp>
      <p:sp>
        <p:nvSpPr>
          <p:cNvPr id="9"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t>Simone.Campana@cern.ch</a:t>
            </a:r>
            <a:endParaRPr lang="en-US" dirty="0"/>
          </a:p>
        </p:txBody>
      </p:sp>
      <p:sp>
        <p:nvSpPr>
          <p:cNvPr id="10"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7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4788"/>
            <a:ext cx="8229600" cy="670483"/>
          </a:xfrm>
        </p:spPr>
        <p:txBody>
          <a:bodyPr anchor="ctr"/>
          <a:lstStyle>
            <a:lvl1pPr>
              <a:defRPr/>
            </a:lvl1pPr>
          </a:lstStyle>
          <a:p>
            <a:r>
              <a:rPr kumimoji="0" lang="en-US"/>
              <a:t>Click to edit Master title style</a:t>
            </a:r>
          </a:p>
        </p:txBody>
      </p:sp>
      <p:sp>
        <p:nvSpPr>
          <p:cNvPr id="4" name="Espace réservé du texte 3"/>
          <p:cNvSpPr>
            <a:spLocks noGrp="1"/>
          </p:cNvSpPr>
          <p:nvPr>
            <p:ph type="body" sz="half" idx="3"/>
          </p:nvPr>
        </p:nvSpPr>
        <p:spPr>
          <a:xfrm>
            <a:off x="455613" y="3826475"/>
            <a:ext cx="8231187" cy="447075"/>
          </a:xfrm>
        </p:spPr>
        <p:txBody>
          <a:bodyPr anchor="t"/>
          <a:lstStyle>
            <a:lvl1pPr marL="0" indent="0">
              <a:buNone/>
              <a:defRPr sz="2400" b="1">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Espace réservé du contenu 4"/>
          <p:cNvSpPr>
            <a:spLocks noGrp="1"/>
          </p:cNvSpPr>
          <p:nvPr>
            <p:ph sz="quarter" idx="2"/>
          </p:nvPr>
        </p:nvSpPr>
        <p:spPr>
          <a:xfrm>
            <a:off x="457200" y="952333"/>
            <a:ext cx="4040188" cy="2764991"/>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Espace réservé du contenu 5"/>
          <p:cNvSpPr>
            <a:spLocks noGrp="1"/>
          </p:cNvSpPr>
          <p:nvPr>
            <p:ph sz="quarter" idx="4"/>
          </p:nvPr>
        </p:nvSpPr>
        <p:spPr>
          <a:xfrm>
            <a:off x="4645026" y="952333"/>
            <a:ext cx="4041775" cy="2764991"/>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1"/>
          <p:cNvSpPr>
            <a:spLocks noGrp="1"/>
          </p:cNvSpPr>
          <p:nvPr>
            <p:ph type="dt" sz="half" idx="10"/>
          </p:nvPr>
        </p:nvSpPr>
        <p:spPr>
          <a:xfrm>
            <a:off x="2969335" y="4771783"/>
            <a:ext cx="2133600" cy="273844"/>
          </a:xfrm>
          <a:prstGeom prst="rect">
            <a:avLst/>
          </a:prstGeom>
        </p:spPr>
        <p:txBody>
          <a:bodyPr vert="horz" lIns="91440" tIns="45720" rIns="91440" bIns="45720" rtlCol="0" anchor="ctr"/>
          <a:lstStyle>
            <a:lvl1pPr algn="l">
              <a:defRPr sz="700">
                <a:solidFill>
                  <a:schemeClr val="tx1">
                    <a:tint val="75000"/>
                  </a:schemeClr>
                </a:solidFill>
              </a:defRPr>
            </a:lvl1pPr>
          </a:lstStyle>
          <a:p>
            <a:fld id="{D8F4B655-A4F8-1442-810A-0123279FBDD6}" type="datetime1">
              <a:rPr lang="en-US" smtClean="0"/>
              <a:t>3/4/19</a:t>
            </a:fld>
            <a:endParaRPr lang="en-US" dirty="0"/>
          </a:p>
        </p:txBody>
      </p:sp>
      <p:sp>
        <p:nvSpPr>
          <p:cNvPr id="11" name="Footer Placeholder 2"/>
          <p:cNvSpPr>
            <a:spLocks noGrp="1"/>
          </p:cNvSpPr>
          <p:nvPr>
            <p:ph type="ftr" sz="quarter" idx="11"/>
          </p:nvPr>
        </p:nvSpPr>
        <p:spPr>
          <a:xfrm>
            <a:off x="5182756" y="4767263"/>
            <a:ext cx="2895600" cy="273844"/>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t>Simone.Campana@cern.ch</a:t>
            </a:r>
            <a:endParaRPr lang="en-US" dirty="0"/>
          </a:p>
        </p:txBody>
      </p:sp>
      <p:sp>
        <p:nvSpPr>
          <p:cNvPr id="12" name="Slide Number Placeholder 3"/>
          <p:cNvSpPr>
            <a:spLocks noGrp="1"/>
          </p:cNvSpPr>
          <p:nvPr>
            <p:ph type="sldNum" sz="quarter" idx="12"/>
          </p:nvPr>
        </p:nvSpPr>
        <p:spPr>
          <a:xfrm>
            <a:off x="8185376" y="4767263"/>
            <a:ext cx="501424" cy="273844"/>
          </a:xfrm>
          <a:prstGeom prst="rect">
            <a:avLst/>
          </a:prstGeom>
        </p:spPr>
        <p:txBody>
          <a:bodyPr vert="horz" lIns="91440" tIns="45720" rIns="91440" bIns="45720" rtlCol="0" anchor="ctr"/>
          <a:lstStyle>
            <a:lvl1pPr algn="r">
              <a:defRPr sz="7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5.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5.emf"/><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3.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Espace réservé du titre 8"/>
          <p:cNvSpPr>
            <a:spLocks noGrp="1"/>
          </p:cNvSpPr>
          <p:nvPr>
            <p:ph type="title"/>
          </p:nvPr>
        </p:nvSpPr>
        <p:spPr>
          <a:xfrm>
            <a:off x="457200" y="175120"/>
            <a:ext cx="8226854" cy="705332"/>
          </a:xfrm>
          <a:prstGeom prst="rect">
            <a:avLst/>
          </a:prstGeom>
        </p:spPr>
        <p:txBody>
          <a:bodyPr vert="horz" lIns="45720" rIns="45720" anchor="ctr">
            <a:normAutofit/>
          </a:bodyPr>
          <a:lstStyle/>
          <a:p>
            <a:r>
              <a:rPr kumimoji="0" lang="fr-CH" dirty="0"/>
              <a:t>Cliquez et modifiez le titre</a:t>
            </a:r>
            <a:endParaRPr kumimoji="0" lang="en-US" dirty="0"/>
          </a:p>
        </p:txBody>
      </p:sp>
      <p:sp>
        <p:nvSpPr>
          <p:cNvPr id="30" name="Espace réservé du texte 29"/>
          <p:cNvSpPr>
            <a:spLocks noGrp="1"/>
          </p:cNvSpPr>
          <p:nvPr>
            <p:ph type="body" idx="1"/>
          </p:nvPr>
        </p:nvSpPr>
        <p:spPr>
          <a:xfrm>
            <a:off x="457200" y="994205"/>
            <a:ext cx="8229600" cy="3203145"/>
          </a:xfrm>
          <a:prstGeom prst="rect">
            <a:avLst/>
          </a:prstGeom>
        </p:spPr>
        <p:txBody>
          <a:bodyPr vert="horz">
            <a:normAutofit/>
          </a:bodyPr>
          <a:lstStyle/>
          <a:p>
            <a:pPr lvl="0" eaLnBrk="1" latinLnBrk="0" hangingPunct="1"/>
            <a:r>
              <a:rPr kumimoji="0" lang="fr-CH" dirty="0"/>
              <a:t>Cliquez pour modifier les styles du texte du masque</a:t>
            </a:r>
          </a:p>
          <a:p>
            <a:pPr lvl="1" eaLnBrk="1" latinLnBrk="0" hangingPunct="1"/>
            <a:r>
              <a:rPr kumimoji="0" lang="fr-CH" dirty="0"/>
              <a:t>Deuxième niveau</a:t>
            </a:r>
          </a:p>
          <a:p>
            <a:pPr lvl="2" eaLnBrk="1" latinLnBrk="0" hangingPunct="1"/>
            <a:r>
              <a:rPr kumimoji="0" lang="fr-CH" dirty="0"/>
              <a:t>Troisième niveau</a:t>
            </a:r>
          </a:p>
          <a:p>
            <a:pPr lvl="3" eaLnBrk="1" latinLnBrk="0" hangingPunct="1"/>
            <a:r>
              <a:rPr kumimoji="0" lang="fr-CH" dirty="0"/>
              <a:t>Quatrième niveau</a:t>
            </a:r>
          </a:p>
          <a:p>
            <a:pPr lvl="4" eaLnBrk="1" latinLnBrk="0" hangingPunct="1"/>
            <a:r>
              <a:rPr kumimoji="0" lang="fr-CH" dirty="0"/>
              <a:t>Cinquième niveau</a:t>
            </a:r>
            <a:endParaRPr kumimoji="0" lang="en-US" dirty="0"/>
          </a:p>
        </p:txBody>
      </p:sp>
      <p:sp>
        <p:nvSpPr>
          <p:cNvPr id="2" name="Date Placeholder 1"/>
          <p:cNvSpPr>
            <a:spLocks noGrp="1"/>
          </p:cNvSpPr>
          <p:nvPr>
            <p:ph type="dt" sz="half" idx="2"/>
          </p:nvPr>
        </p:nvSpPr>
        <p:spPr>
          <a:xfrm>
            <a:off x="2969335" y="4771783"/>
            <a:ext cx="2133600" cy="273844"/>
          </a:xfrm>
          <a:prstGeom prst="rect">
            <a:avLst/>
          </a:prstGeom>
        </p:spPr>
        <p:txBody>
          <a:bodyPr vert="horz" lIns="91440" tIns="45720" rIns="91440" bIns="45720" rtlCol="0" anchor="ctr"/>
          <a:lstStyle>
            <a:lvl1pPr algn="l">
              <a:defRPr sz="700">
                <a:solidFill>
                  <a:schemeClr val="tx1">
                    <a:tint val="75000"/>
                  </a:schemeClr>
                </a:solidFill>
              </a:defRPr>
            </a:lvl1pPr>
          </a:lstStyle>
          <a:p>
            <a:fld id="{B5046B89-FF7A-EF4B-9091-12F0D3EF93B6}" type="datetime1">
              <a:rPr lang="en-US" smtClean="0"/>
              <a:t>3/4/19</a:t>
            </a:fld>
            <a:endParaRPr lang="en-US" dirty="0"/>
          </a:p>
        </p:txBody>
      </p:sp>
      <p:sp>
        <p:nvSpPr>
          <p:cNvPr id="3"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t>Simone.Campana@cern.ch</a:t>
            </a:r>
            <a:endParaRPr lang="en-US" dirty="0"/>
          </a:p>
        </p:txBody>
      </p:sp>
      <p:sp>
        <p:nvSpPr>
          <p:cNvPr id="4"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700">
                <a:solidFill>
                  <a:schemeClr val="tx1">
                    <a:tint val="75000"/>
                  </a:schemeClr>
                </a:solidFill>
              </a:defRPr>
            </a:lvl1pPr>
          </a:lstStyle>
          <a:p>
            <a:fld id="{17918391-D411-FE40-AAD7-861AE5233E0E}" type="slidenum">
              <a:rPr lang="en-US" smtClean="0"/>
              <a:pPr/>
              <a:t>‹#›</a:t>
            </a:fld>
            <a:endParaRPr lang="en-US" dirty="0"/>
          </a:p>
        </p:txBody>
      </p:sp>
      <p:pic>
        <p:nvPicPr>
          <p:cNvPr id="11" name="Image 10" descr="bande-02.eps"/>
          <p:cNvPicPr>
            <a:picLocks noChangeAspect="1"/>
          </p:cNvPicPr>
          <p:nvPr userDrawn="1"/>
        </p:nvPicPr>
        <p:blipFill rotWithShape="1">
          <a:blip r:embed="rId20" cstate="screen">
            <a:extLst>
              <a:ext uri="{28A0092B-C50C-407E-A947-70E740481C1C}">
                <a14:useLocalDpi xmlns:a14="http://schemas.microsoft.com/office/drawing/2010/main"/>
              </a:ext>
            </a:extLst>
          </a:blip>
          <a:srcRect r="92028"/>
          <a:stretch/>
        </p:blipFill>
        <p:spPr>
          <a:xfrm>
            <a:off x="6649" y="4527550"/>
            <a:ext cx="657138" cy="61595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76" r:id="rId2"/>
    <p:sldLayoutId id="2147483677" r:id="rId3"/>
    <p:sldLayoutId id="2147483678" r:id="rId4"/>
    <p:sldLayoutId id="2147483681" r:id="rId5"/>
    <p:sldLayoutId id="2147483680" r:id="rId6"/>
    <p:sldLayoutId id="2147483679" r:id="rId7"/>
    <p:sldLayoutId id="2147483664" r:id="rId8"/>
    <p:sldLayoutId id="2147483665" r:id="rId9"/>
    <p:sldLayoutId id="2147483667" r:id="rId10"/>
    <p:sldLayoutId id="2147483668" r:id="rId11"/>
    <p:sldLayoutId id="2147483669" r:id="rId12"/>
    <p:sldLayoutId id="2147483674" r:id="rId13"/>
    <p:sldLayoutId id="2147483684" r:id="rId14"/>
    <p:sldLayoutId id="2147483685" r:id="rId15"/>
    <p:sldLayoutId id="2147483717" r:id="rId16"/>
    <p:sldLayoutId id="2147483719" r:id="rId17"/>
    <p:sldLayoutId id="2147483720" r:id="rId18"/>
  </p:sldLayoutIdLst>
  <p:hf hdr="0"/>
  <p:txStyles>
    <p:titleStyle>
      <a:lvl1pPr algn="l" rtl="0" eaLnBrk="1" latinLnBrk="0" hangingPunct="1">
        <a:spcBef>
          <a:spcPct val="0"/>
        </a:spcBef>
        <a:buNone/>
        <a:defRPr kumimoji="0" sz="4600"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493776" indent="-457200" algn="l" rtl="0" eaLnBrk="1" latinLnBrk="0" hangingPunct="1">
        <a:spcBef>
          <a:spcPct val="20000"/>
        </a:spcBef>
        <a:buClr>
          <a:schemeClr val="tx1"/>
        </a:buClr>
        <a:buSzPct val="80000"/>
        <a:buFont typeface="Wingdings" charset="2"/>
        <a:buChar char="q"/>
        <a:defRPr kumimoji="0" sz="3000" kern="1200">
          <a:solidFill>
            <a:schemeClr val="tx1"/>
          </a:solidFill>
          <a:latin typeface="+mn-lt"/>
          <a:ea typeface="+mn-ea"/>
          <a:cs typeface="+mn-cs"/>
        </a:defRPr>
      </a:lvl1pPr>
      <a:lvl2pPr marL="905256" indent="-457200" algn="l" rtl="0" eaLnBrk="1" latinLnBrk="0" hangingPunct="1">
        <a:spcBef>
          <a:spcPct val="20000"/>
        </a:spcBef>
        <a:buClr>
          <a:srgbClr val="C00000"/>
        </a:buClr>
        <a:buSzPct val="90000"/>
        <a:buFont typeface="Wingdings" charset="2"/>
        <a:buChar char="§"/>
        <a:defRPr kumimoji="0" sz="2600" kern="1200">
          <a:solidFill>
            <a:schemeClr val="tx1"/>
          </a:solidFill>
          <a:latin typeface="+mn-lt"/>
          <a:ea typeface="+mn-ea"/>
          <a:cs typeface="+mn-cs"/>
        </a:defRPr>
      </a:lvl2pPr>
      <a:lvl3pPr marL="1092708" indent="-342900" algn="l" rtl="0" eaLnBrk="1" latinLnBrk="0" hangingPunct="1">
        <a:spcBef>
          <a:spcPct val="20000"/>
        </a:spcBef>
        <a:buClr>
          <a:srgbClr val="00B050"/>
        </a:buClr>
        <a:buSzPct val="85000"/>
        <a:buFont typeface="Wingdings" charset="2"/>
        <a:buChar char="§"/>
        <a:defRPr kumimoji="0" sz="2400" kern="1200">
          <a:solidFill>
            <a:schemeClr val="tx1"/>
          </a:solidFill>
          <a:latin typeface="+mn-lt"/>
          <a:ea typeface="+mn-ea"/>
          <a:cs typeface="+mn-cs"/>
        </a:defRPr>
      </a:lvl3pPr>
      <a:lvl4pPr marL="1385316" indent="-342900" algn="l" rtl="0" eaLnBrk="1" latinLnBrk="0" hangingPunct="1">
        <a:spcBef>
          <a:spcPct val="20000"/>
        </a:spcBef>
        <a:buClr>
          <a:schemeClr val="tx1"/>
        </a:buClr>
        <a:buSzPct val="90000"/>
        <a:buFont typeface="Arial"/>
        <a:buChar char="•"/>
        <a:defRPr kumimoji="0" sz="2000" kern="1200">
          <a:solidFill>
            <a:schemeClr val="tx1"/>
          </a:solidFill>
          <a:latin typeface="+mn-lt"/>
          <a:ea typeface="+mn-ea"/>
          <a:cs typeface="+mn-cs"/>
        </a:defRPr>
      </a:lvl4pPr>
      <a:lvl5pPr marL="1650492" indent="-342900" algn="l" rtl="0" eaLnBrk="1" latinLnBrk="0" hangingPunct="1">
        <a:spcBef>
          <a:spcPct val="20000"/>
        </a:spcBef>
        <a:buClr>
          <a:schemeClr val="tx1"/>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405000"/>
            <a:ext cx="6278400" cy="4644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0000" y="1080000"/>
            <a:ext cx="8460000" cy="351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4800600"/>
            <a:ext cx="3086100" cy="273844"/>
          </a:xfrm>
          <a:prstGeom prst="rect">
            <a:avLst/>
          </a:prstGeom>
        </p:spPr>
        <p:txBody>
          <a:bodyPr vert="horz" lIns="91440" tIns="45720" rIns="91440" bIns="45720" rtlCol="0" anchor="ctr"/>
          <a:lstStyle>
            <a:lvl1pPr algn="r">
              <a:defRPr lang="en-US" sz="900" kern="1200" dirty="0">
                <a:solidFill>
                  <a:srgbClr val="00688A"/>
                </a:solidFill>
                <a:latin typeface="Arial"/>
                <a:ea typeface="+mn-ea"/>
                <a:cs typeface="Arial"/>
              </a:defRPr>
            </a:lvl1pPr>
          </a:lstStyle>
          <a:p>
            <a:r>
              <a:rPr lang="en-US"/>
              <a:t>Simone.Campana@cern.ch</a:t>
            </a:r>
            <a:endParaRPr/>
          </a:p>
        </p:txBody>
      </p:sp>
    </p:spTree>
    <p:extLst>
      <p:ext uri="{BB962C8B-B14F-4D97-AF65-F5344CB8AC3E}">
        <p14:creationId xmlns:p14="http://schemas.microsoft.com/office/powerpoint/2010/main" val="157779347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Lst>
  <p:hf hdr="0"/>
  <p:txStyles>
    <p:titleStyle>
      <a:lvl1pPr algn="l" defTabSz="685800" rtl="0" eaLnBrk="1" latinLnBrk="0" hangingPunct="1">
        <a:lnSpc>
          <a:spcPct val="90000"/>
        </a:lnSpc>
        <a:spcBef>
          <a:spcPct val="0"/>
        </a:spcBef>
        <a:buNone/>
        <a:defRPr lang="en-US" sz="2400" b="1" kern="1200" dirty="0">
          <a:solidFill>
            <a:srgbClr val="00688A"/>
          </a:solidFill>
          <a:latin typeface="Arial"/>
          <a:ea typeface="+mn-ea"/>
          <a:cs typeface="Arial"/>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405000"/>
            <a:ext cx="6278400" cy="4644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0000" y="1080000"/>
            <a:ext cx="8460000" cy="351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4800600"/>
            <a:ext cx="3086100" cy="273844"/>
          </a:xfrm>
          <a:prstGeom prst="rect">
            <a:avLst/>
          </a:prstGeom>
        </p:spPr>
        <p:txBody>
          <a:bodyPr vert="horz" lIns="91440" tIns="45720" rIns="91440" bIns="45720" rtlCol="0" anchor="ctr"/>
          <a:lstStyle>
            <a:lvl1pPr algn="r">
              <a:defRPr lang="en-US" sz="900" kern="1200" dirty="0">
                <a:solidFill>
                  <a:srgbClr val="00688A"/>
                </a:solidFill>
                <a:latin typeface="Arial"/>
                <a:ea typeface="+mn-ea"/>
                <a:cs typeface="Arial"/>
              </a:defRPr>
            </a:lvl1pPr>
          </a:lstStyle>
          <a:p>
            <a:r>
              <a:rPr lang="en-US"/>
              <a:t>Simone.Campana@cern.ch</a:t>
            </a:r>
            <a:endParaRPr/>
          </a:p>
        </p:txBody>
      </p:sp>
    </p:spTree>
    <p:extLst>
      <p:ext uri="{BB962C8B-B14F-4D97-AF65-F5344CB8AC3E}">
        <p14:creationId xmlns:p14="http://schemas.microsoft.com/office/powerpoint/2010/main" val="186782874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Lst>
  <p:hf hdr="0"/>
  <p:txStyles>
    <p:titleStyle>
      <a:lvl1pPr algn="l" defTabSz="685800" rtl="0" eaLnBrk="1" latinLnBrk="0" hangingPunct="1">
        <a:lnSpc>
          <a:spcPct val="90000"/>
        </a:lnSpc>
        <a:spcBef>
          <a:spcPct val="0"/>
        </a:spcBef>
        <a:buNone/>
        <a:defRPr lang="en-US" sz="2400" b="1" kern="1200" dirty="0">
          <a:solidFill>
            <a:srgbClr val="00688A"/>
          </a:solidFill>
          <a:latin typeface="Arial"/>
          <a:ea typeface="+mn-ea"/>
          <a:cs typeface="Arial"/>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tiff"/><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tiff"/><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9.pn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42.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tiff"/><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hyperlink" Target="mailto:Simone.Campana@cern.ch"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4.xml"/><Relationship Id="rId7" Type="http://schemas.openxmlformats.org/officeDocument/2006/relationships/image" Target="../media/image30.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29.png"/><Relationship Id="rId11" Type="http://schemas.openxmlformats.org/officeDocument/2006/relationships/image" Target="../media/image44.png"/><Relationship Id="rId5" Type="http://schemas.openxmlformats.org/officeDocument/2006/relationships/image" Target="../media/image28.tiff"/><Relationship Id="rId10" Type="http://schemas.openxmlformats.org/officeDocument/2006/relationships/image" Target="../media/image43.png"/><Relationship Id="rId4" Type="http://schemas.openxmlformats.org/officeDocument/2006/relationships/image" Target="../media/image33.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7" Type="http://schemas.microsoft.com/office/2007/relationships/hdphoto" Target="../media/hdphoto4.wdp"/><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microsoft.com/office/2007/relationships/hdphoto" Target="../media/hdphoto3.wdp"/><Relationship Id="rId5" Type="http://schemas.microsoft.com/office/2007/relationships/hdphoto" Target="../media/hdphoto2.wdp"/><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10" Type="http://schemas.microsoft.com/office/2007/relationships/hdphoto" Target="../media/hdphoto1.wdp"/><Relationship Id="rId4" Type="http://schemas.openxmlformats.org/officeDocument/2006/relationships/image" Target="../media/image28.tiff"/><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3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5.tiff"/></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73.tiff"/><Relationship Id="rId13" Type="http://schemas.openxmlformats.org/officeDocument/2006/relationships/image" Target="../media/image78.tiff"/><Relationship Id="rId3" Type="http://schemas.openxmlformats.org/officeDocument/2006/relationships/image" Target="../media/image68.tiff"/><Relationship Id="rId7" Type="http://schemas.openxmlformats.org/officeDocument/2006/relationships/image" Target="../media/image72.tiff"/><Relationship Id="rId12" Type="http://schemas.openxmlformats.org/officeDocument/2006/relationships/image" Target="../media/image77.tif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71.tiff"/><Relationship Id="rId11" Type="http://schemas.openxmlformats.org/officeDocument/2006/relationships/image" Target="../media/image76.tiff"/><Relationship Id="rId5" Type="http://schemas.openxmlformats.org/officeDocument/2006/relationships/image" Target="../media/image70.tiff"/><Relationship Id="rId10" Type="http://schemas.openxmlformats.org/officeDocument/2006/relationships/image" Target="../media/image75.tiff"/><Relationship Id="rId4" Type="http://schemas.openxmlformats.org/officeDocument/2006/relationships/image" Target="../media/image69.tiff"/><Relationship Id="rId9" Type="http://schemas.openxmlformats.org/officeDocument/2006/relationships/image" Target="../media/image74.tiff"/><Relationship Id="rId14" Type="http://schemas.openxmlformats.org/officeDocument/2006/relationships/image" Target="../media/image79.tiff"/></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07/relationships/media" Target="../media/media2.mp4"/><Relationship Id="rId7" Type="http://schemas.openxmlformats.org/officeDocument/2006/relationships/image" Target="../media/image84.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5.xml"/><Relationship Id="rId5" Type="http://schemas.openxmlformats.org/officeDocument/2006/relationships/slideLayout" Target="../slideLayouts/slideLayout23.xml"/><Relationship Id="rId10" Type="http://schemas.openxmlformats.org/officeDocument/2006/relationships/image" Target="../media/image87.png"/><Relationship Id="rId4" Type="http://schemas.openxmlformats.org/officeDocument/2006/relationships/video" Target="../media/media2.mp4"/><Relationship Id="rId9" Type="http://schemas.openxmlformats.org/officeDocument/2006/relationships/image" Target="../media/image86.png"/></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23.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image" Target="../media/image101.emf"/><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8.tiff"/><Relationship Id="rId4" Type="http://schemas.openxmlformats.org/officeDocument/2006/relationships/image" Target="../media/image17.tiff"/></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8.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664F-F4DB-7544-8B0F-374F23643FCF}"/>
              </a:ext>
            </a:extLst>
          </p:cNvPr>
          <p:cNvSpPr>
            <a:spLocks noGrp="1"/>
          </p:cNvSpPr>
          <p:nvPr>
            <p:ph type="title"/>
          </p:nvPr>
        </p:nvSpPr>
        <p:spPr>
          <a:xfrm>
            <a:off x="457200" y="153731"/>
            <a:ext cx="8226854" cy="659917"/>
          </a:xfrm>
        </p:spPr>
        <p:txBody>
          <a:bodyPr>
            <a:noAutofit/>
          </a:bodyPr>
          <a:lstStyle/>
          <a:p>
            <a:r>
              <a:rPr lang="en-US" sz="3600" dirty="0"/>
              <a:t>Some words first..  </a:t>
            </a:r>
          </a:p>
        </p:txBody>
      </p:sp>
      <p:pic>
        <p:nvPicPr>
          <p:cNvPr id="7" name="Content Placeholder 6">
            <a:extLst>
              <a:ext uri="{FF2B5EF4-FFF2-40B4-BE49-F238E27FC236}">
                <a16:creationId xmlns:a16="http://schemas.microsoft.com/office/drawing/2014/main" id="{D997E9D6-41A2-FE42-B139-DE642C679E1B}"/>
              </a:ext>
            </a:extLst>
          </p:cNvPr>
          <p:cNvPicPr>
            <a:picLocks noGrp="1" noChangeAspect="1"/>
          </p:cNvPicPr>
          <p:nvPr>
            <p:ph idx="1"/>
          </p:nvPr>
        </p:nvPicPr>
        <p:blipFill>
          <a:blip r:embed="rId2"/>
          <a:stretch>
            <a:fillRect/>
          </a:stretch>
        </p:blipFill>
        <p:spPr>
          <a:xfrm>
            <a:off x="4423658" y="919258"/>
            <a:ext cx="4413796" cy="3651250"/>
          </a:xfrm>
          <a:prstGeom prst="rect">
            <a:avLst/>
          </a:prstGeom>
        </p:spPr>
      </p:pic>
      <p:sp>
        <p:nvSpPr>
          <p:cNvPr id="4" name="Date Placeholder 3">
            <a:extLst>
              <a:ext uri="{FF2B5EF4-FFF2-40B4-BE49-F238E27FC236}">
                <a16:creationId xmlns:a16="http://schemas.microsoft.com/office/drawing/2014/main" id="{B2B50874-504A-AA46-9CE6-42D1123F0F16}"/>
              </a:ext>
            </a:extLst>
          </p:cNvPr>
          <p:cNvSpPr>
            <a:spLocks noGrp="1"/>
          </p:cNvSpPr>
          <p:nvPr>
            <p:ph type="dt" sz="half" idx="2"/>
          </p:nvPr>
        </p:nvSpPr>
        <p:spPr/>
        <p:txBody>
          <a:bodyPr/>
          <a:lstStyle/>
          <a:p>
            <a:fld id="{2A357D59-94DD-3D4E-8F32-3D1AD9A86386}" type="datetime1">
              <a:rPr lang="en-US" smtClean="0"/>
              <a:t>3/4/19</a:t>
            </a:fld>
            <a:endParaRPr lang="en-US" dirty="0"/>
          </a:p>
        </p:txBody>
      </p:sp>
      <p:sp>
        <p:nvSpPr>
          <p:cNvPr id="5" name="Footer Placeholder 4">
            <a:extLst>
              <a:ext uri="{FF2B5EF4-FFF2-40B4-BE49-F238E27FC236}">
                <a16:creationId xmlns:a16="http://schemas.microsoft.com/office/drawing/2014/main" id="{126BB3DE-141A-5D4C-A86A-C17A54A79C97}"/>
              </a:ext>
            </a:extLst>
          </p:cNvPr>
          <p:cNvSpPr>
            <a:spLocks noGrp="1"/>
          </p:cNvSpPr>
          <p:nvPr>
            <p:ph type="ftr" sz="quarter" idx="3"/>
          </p:nvPr>
        </p:nvSpPr>
        <p:spPr/>
        <p:txBody>
          <a:bodyPr/>
          <a:lstStyle/>
          <a:p>
            <a:r>
              <a:rPr lang="en-US"/>
              <a:t>Simone.Campana@cern.ch</a:t>
            </a:r>
            <a:endParaRPr lang="en-US" dirty="0"/>
          </a:p>
        </p:txBody>
      </p:sp>
      <p:sp>
        <p:nvSpPr>
          <p:cNvPr id="6" name="Slide Number Placeholder 5">
            <a:extLst>
              <a:ext uri="{FF2B5EF4-FFF2-40B4-BE49-F238E27FC236}">
                <a16:creationId xmlns:a16="http://schemas.microsoft.com/office/drawing/2014/main" id="{351F1F16-9FDA-C04F-9EE9-02457D2943BF}"/>
              </a:ext>
            </a:extLst>
          </p:cNvPr>
          <p:cNvSpPr>
            <a:spLocks noGrp="1"/>
          </p:cNvSpPr>
          <p:nvPr>
            <p:ph type="sldNum" sz="quarter" idx="4"/>
          </p:nvPr>
        </p:nvSpPr>
        <p:spPr/>
        <p:txBody>
          <a:bodyPr/>
          <a:lstStyle/>
          <a:p>
            <a:fld id="{17918391-D411-FE40-AAD7-861AE5233E0E}" type="slidenum">
              <a:rPr lang="en-US" smtClean="0"/>
              <a:pPr/>
              <a:t>1</a:t>
            </a:fld>
            <a:endParaRPr lang="en-US" dirty="0"/>
          </a:p>
        </p:txBody>
      </p:sp>
      <p:sp>
        <p:nvSpPr>
          <p:cNvPr id="8" name="TextBox 7">
            <a:extLst>
              <a:ext uri="{FF2B5EF4-FFF2-40B4-BE49-F238E27FC236}">
                <a16:creationId xmlns:a16="http://schemas.microsoft.com/office/drawing/2014/main" id="{97B47CFF-91B2-6F45-8BF3-4C2A0FBD7E17}"/>
              </a:ext>
            </a:extLst>
          </p:cNvPr>
          <p:cNvSpPr txBox="1"/>
          <p:nvPr/>
        </p:nvSpPr>
        <p:spPr>
          <a:xfrm>
            <a:off x="1049155" y="1097279"/>
            <a:ext cx="2250937" cy="400110"/>
          </a:xfrm>
          <a:prstGeom prst="rect">
            <a:avLst/>
          </a:prstGeom>
          <a:noFill/>
        </p:spPr>
        <p:txBody>
          <a:bodyPr wrap="none" rtlCol="0">
            <a:spAutoFit/>
          </a:bodyPr>
          <a:lstStyle/>
          <a:p>
            <a:r>
              <a:rPr lang="en-US" sz="2000" dirty="0"/>
              <a:t>From the Syllabus</a:t>
            </a:r>
          </a:p>
        </p:txBody>
      </p:sp>
      <p:sp>
        <p:nvSpPr>
          <p:cNvPr id="9" name="Rounded Rectangle 8">
            <a:extLst>
              <a:ext uri="{FF2B5EF4-FFF2-40B4-BE49-F238E27FC236}">
                <a16:creationId xmlns:a16="http://schemas.microsoft.com/office/drawing/2014/main" id="{5B4CE7F1-3EA9-6B43-88AE-A9E8367F5505}"/>
              </a:ext>
            </a:extLst>
          </p:cNvPr>
          <p:cNvSpPr/>
          <p:nvPr/>
        </p:nvSpPr>
        <p:spPr>
          <a:xfrm>
            <a:off x="4292867" y="919258"/>
            <a:ext cx="4544587" cy="1825625"/>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4B2F66-F4B5-A742-AC06-14F804927D1F}"/>
              </a:ext>
            </a:extLst>
          </p:cNvPr>
          <p:cNvSpPr/>
          <p:nvPr/>
        </p:nvSpPr>
        <p:spPr>
          <a:xfrm>
            <a:off x="190695" y="1694064"/>
            <a:ext cx="3954929" cy="2862322"/>
          </a:xfrm>
          <a:prstGeom prst="rect">
            <a:avLst/>
          </a:prstGeom>
        </p:spPr>
        <p:txBody>
          <a:bodyPr wrap="none">
            <a:spAutoFit/>
          </a:bodyPr>
          <a:lstStyle/>
          <a:p>
            <a:r>
              <a:rPr lang="en-US" dirty="0"/>
              <a:t>I will cover this part of the course</a:t>
            </a:r>
          </a:p>
          <a:p>
            <a:endParaRPr lang="en-US" dirty="0"/>
          </a:p>
          <a:p>
            <a:r>
              <a:rPr lang="en-US" dirty="0"/>
              <a:t>50% of the lecture will happen in the </a:t>
            </a:r>
          </a:p>
          <a:p>
            <a:r>
              <a:rPr lang="en-US" dirty="0"/>
              <a:t>informatic lab (for some hands-on)</a:t>
            </a:r>
          </a:p>
          <a:p>
            <a:endParaRPr lang="en-US" dirty="0"/>
          </a:p>
          <a:p>
            <a:r>
              <a:rPr lang="en-US" dirty="0"/>
              <a:t>What we do in the lab is part of the</a:t>
            </a:r>
          </a:p>
          <a:p>
            <a:r>
              <a:rPr lang="en-US" dirty="0"/>
              <a:t>course (and the exam)</a:t>
            </a:r>
          </a:p>
          <a:p>
            <a:endParaRPr lang="en-US" dirty="0"/>
          </a:p>
          <a:p>
            <a:r>
              <a:rPr lang="en-US" dirty="0"/>
              <a:t>Some of the items will require more </a:t>
            </a:r>
          </a:p>
          <a:p>
            <a:r>
              <a:rPr lang="en-US" dirty="0"/>
              <a:t>time (and some less)</a:t>
            </a:r>
          </a:p>
        </p:txBody>
      </p:sp>
    </p:spTree>
    <p:extLst>
      <p:ext uri="{BB962C8B-B14F-4D97-AF65-F5344CB8AC3E}">
        <p14:creationId xmlns:p14="http://schemas.microsoft.com/office/powerpoint/2010/main" val="3507392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D582-B24B-484C-8088-76ED1FC49632}"/>
              </a:ext>
            </a:extLst>
          </p:cNvPr>
          <p:cNvSpPr>
            <a:spLocks noGrp="1"/>
          </p:cNvSpPr>
          <p:nvPr>
            <p:ph type="title"/>
          </p:nvPr>
        </p:nvSpPr>
        <p:spPr>
          <a:xfrm>
            <a:off x="1540042" y="175120"/>
            <a:ext cx="7144012" cy="705332"/>
          </a:xfrm>
        </p:spPr>
        <p:txBody>
          <a:bodyPr>
            <a:normAutofit/>
          </a:bodyPr>
          <a:lstStyle/>
          <a:p>
            <a:r>
              <a:rPr lang="en-US" sz="2800" dirty="0"/>
              <a:t>In fact an event looks like this …</a:t>
            </a:r>
            <a:endParaRPr lang="en-US" dirty="0"/>
          </a:p>
        </p:txBody>
      </p:sp>
      <p:sp>
        <p:nvSpPr>
          <p:cNvPr id="4" name="Date Placeholder 3">
            <a:extLst>
              <a:ext uri="{FF2B5EF4-FFF2-40B4-BE49-F238E27FC236}">
                <a16:creationId xmlns:a16="http://schemas.microsoft.com/office/drawing/2014/main" id="{919C912E-5F31-6043-B78D-0B4EA59B3E1B}"/>
              </a:ext>
            </a:extLst>
          </p:cNvPr>
          <p:cNvSpPr>
            <a:spLocks noGrp="1"/>
          </p:cNvSpPr>
          <p:nvPr>
            <p:ph type="dt" sz="half" idx="10"/>
          </p:nvPr>
        </p:nvSpPr>
        <p:spPr/>
        <p:txBody>
          <a:bodyPr/>
          <a:lstStyle/>
          <a:p>
            <a:fld id="{E2ACE58A-29D3-E441-8859-3B7B32D875AD}" type="datetime1">
              <a:rPr lang="en-US" smtClean="0"/>
              <a:t>3/4/19</a:t>
            </a:fld>
            <a:endParaRPr lang="en-US"/>
          </a:p>
        </p:txBody>
      </p:sp>
      <p:sp>
        <p:nvSpPr>
          <p:cNvPr id="5" name="Footer Placeholder 4">
            <a:extLst>
              <a:ext uri="{FF2B5EF4-FFF2-40B4-BE49-F238E27FC236}">
                <a16:creationId xmlns:a16="http://schemas.microsoft.com/office/drawing/2014/main" id="{977F510B-DD9D-7740-82B3-C98DD34E2415}"/>
              </a:ext>
            </a:extLst>
          </p:cNvPr>
          <p:cNvSpPr>
            <a:spLocks noGrp="1"/>
          </p:cNvSpPr>
          <p:nvPr>
            <p:ph type="ftr" sz="quarter" idx="11"/>
          </p:nvPr>
        </p:nvSpPr>
        <p:spPr/>
        <p:txBody>
          <a:bodyPr/>
          <a:lstStyle/>
          <a:p>
            <a:r>
              <a:rPr lang="en-US"/>
              <a:t>Simone.Campana@cern.ch</a:t>
            </a:r>
          </a:p>
        </p:txBody>
      </p:sp>
      <p:sp>
        <p:nvSpPr>
          <p:cNvPr id="6" name="Slide Number Placeholder 5">
            <a:extLst>
              <a:ext uri="{FF2B5EF4-FFF2-40B4-BE49-F238E27FC236}">
                <a16:creationId xmlns:a16="http://schemas.microsoft.com/office/drawing/2014/main" id="{2BB12F28-DF8E-C04B-B925-A5E75D2D1340}"/>
              </a:ext>
            </a:extLst>
          </p:cNvPr>
          <p:cNvSpPr>
            <a:spLocks noGrp="1"/>
          </p:cNvSpPr>
          <p:nvPr>
            <p:ph type="sldNum" sz="quarter" idx="12"/>
          </p:nvPr>
        </p:nvSpPr>
        <p:spPr/>
        <p:txBody>
          <a:bodyPr/>
          <a:lstStyle/>
          <a:p>
            <a:fld id="{D3517025-743B-E149-A4BA-6A929B1A7CEC}" type="slidenum">
              <a:rPr lang="en-US" smtClean="0"/>
              <a:t>10</a:t>
            </a:fld>
            <a:endParaRPr lang="en-US"/>
          </a:p>
        </p:txBody>
      </p:sp>
      <p:pic>
        <p:nvPicPr>
          <p:cNvPr id="8" name="Picture 7">
            <a:extLst>
              <a:ext uri="{FF2B5EF4-FFF2-40B4-BE49-F238E27FC236}">
                <a16:creationId xmlns:a16="http://schemas.microsoft.com/office/drawing/2014/main" id="{1170B9EB-F3D7-684A-9160-16A1A57CD0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93311"/>
            <a:ext cx="4629752" cy="2550190"/>
          </a:xfrm>
          <a:prstGeom prst="rect">
            <a:avLst/>
          </a:prstGeom>
        </p:spPr>
      </p:pic>
      <p:pic>
        <p:nvPicPr>
          <p:cNvPr id="9" name="Picture 8">
            <a:extLst>
              <a:ext uri="{FF2B5EF4-FFF2-40B4-BE49-F238E27FC236}">
                <a16:creationId xmlns:a16="http://schemas.microsoft.com/office/drawing/2014/main" id="{9C51C61D-30D4-1F4F-BABE-C461EF5A70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880451"/>
            <a:ext cx="4149711" cy="2125821"/>
          </a:xfrm>
          <a:prstGeom prst="rect">
            <a:avLst/>
          </a:prstGeom>
        </p:spPr>
      </p:pic>
      <p:pic>
        <p:nvPicPr>
          <p:cNvPr id="1025" name="Picture 1" descr="page1image6001728">
            <a:extLst>
              <a:ext uri="{FF2B5EF4-FFF2-40B4-BE49-F238E27FC236}">
                <a16:creationId xmlns:a16="http://schemas.microsoft.com/office/drawing/2014/main" id="{D30877D2-9630-CB43-B9C1-CB29C24713F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49711" y="880450"/>
            <a:ext cx="4994289" cy="25455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943F108-6B7E-BF42-AD10-8653A48FE6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29752" y="2719887"/>
            <a:ext cx="4514248" cy="2418989"/>
          </a:xfrm>
          <a:prstGeom prst="rect">
            <a:avLst/>
          </a:prstGeom>
        </p:spPr>
      </p:pic>
    </p:spTree>
    <p:extLst>
      <p:ext uri="{BB962C8B-B14F-4D97-AF65-F5344CB8AC3E}">
        <p14:creationId xmlns:p14="http://schemas.microsoft.com/office/powerpoint/2010/main" val="3288597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1" y="804718"/>
            <a:ext cx="6735456" cy="923330"/>
          </a:xfrm>
          <a:prstGeom prst="rect">
            <a:avLst/>
          </a:prstGeom>
          <a:noFill/>
        </p:spPr>
        <p:txBody>
          <a:bodyPr wrap="square" rtlCol="0">
            <a:spAutoFit/>
          </a:bodyPr>
          <a:lstStyle/>
          <a:p>
            <a:pPr algn="ctr"/>
            <a:r>
              <a:rPr lang="en-US" dirty="0">
                <a:solidFill>
                  <a:schemeClr val="tx2"/>
                </a:solidFill>
              </a:rPr>
              <a:t>How do we deal with physics events </a:t>
            </a:r>
          </a:p>
          <a:p>
            <a:pPr algn="ctr"/>
            <a:r>
              <a:rPr lang="en-US" dirty="0">
                <a:solidFill>
                  <a:schemeClr val="tx2"/>
                </a:solidFill>
              </a:rPr>
              <a:t>from when they leave the detector </a:t>
            </a:r>
          </a:p>
          <a:p>
            <a:pPr algn="ctr"/>
            <a:r>
              <a:rPr lang="en-US" dirty="0">
                <a:solidFill>
                  <a:schemeClr val="tx2"/>
                </a:solidFill>
              </a:rPr>
              <a:t>till when they make it into our publications?</a:t>
            </a:r>
          </a:p>
        </p:txBody>
      </p:sp>
      <p:pic>
        <p:nvPicPr>
          <p:cNvPr id="13" name="Picture 12" descr="fde_gen_0197_001.jpg"/>
          <p:cNvPicPr>
            <a:picLocks noChangeAspect="1"/>
          </p:cNvPicPr>
          <p:nvPr/>
        </p:nvPicPr>
        <p:blipFill>
          <a:blip r:embed="rId3" cstate="screen">
            <a:clrChange>
              <a:clrFrom>
                <a:srgbClr val="FEFEFE"/>
              </a:clrFrom>
              <a:clrTo>
                <a:srgbClr val="FEFEFE">
                  <a:alpha val="0"/>
                </a:srgbClr>
              </a:clrTo>
            </a:clrChange>
            <a:lum bright="-11000" contrast="20000"/>
            <a:extLst>
              <a:ext uri="{28A0092B-C50C-407E-A947-70E740481C1C}">
                <a14:useLocalDpi xmlns:a14="http://schemas.microsoft.com/office/drawing/2010/main"/>
              </a:ext>
            </a:extLst>
          </a:blip>
          <a:stretch>
            <a:fillRect/>
          </a:stretch>
        </p:blipFill>
        <p:spPr>
          <a:xfrm>
            <a:off x="2178117" y="2396122"/>
            <a:ext cx="1865249" cy="1260421"/>
          </a:xfrm>
          <a:prstGeom prst="rect">
            <a:avLst/>
          </a:prstGeom>
          <a:solidFill>
            <a:schemeClr val="bg1"/>
          </a:solidFill>
          <a:effectLst/>
        </p:spPr>
      </p:pic>
      <p:sp>
        <p:nvSpPr>
          <p:cNvPr id="16" name="Rectangle 15"/>
          <p:cNvSpPr/>
          <p:nvPr/>
        </p:nvSpPr>
        <p:spPr>
          <a:xfrm>
            <a:off x="2102495" y="2344350"/>
            <a:ext cx="2008066"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2102495" y="3639326"/>
            <a:ext cx="2008065" cy="300082"/>
          </a:xfrm>
          <a:prstGeom prst="rect">
            <a:avLst/>
          </a:prstGeom>
          <a:noFill/>
        </p:spPr>
        <p:txBody>
          <a:bodyPr wrap="square" rtlCol="0">
            <a:spAutoFit/>
          </a:bodyPr>
          <a:lstStyle/>
          <a:p>
            <a:pPr algn="ctr"/>
            <a:r>
              <a:rPr lang="en-US" sz="1350" u="sng" dirty="0"/>
              <a:t>Detector</a:t>
            </a:r>
          </a:p>
        </p:txBody>
      </p:sp>
      <p:pic>
        <p:nvPicPr>
          <p:cNvPr id="18" name="Picture 17" descr="HIGGS_Physics_Letters_B.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50914" y="2446965"/>
            <a:ext cx="1183109" cy="1585004"/>
          </a:xfrm>
          <a:prstGeom prst="rect">
            <a:avLst/>
          </a:prstGeom>
        </p:spPr>
      </p:pic>
      <p:sp>
        <p:nvSpPr>
          <p:cNvPr id="19" name="Rectangle 18"/>
          <p:cNvSpPr/>
          <p:nvPr/>
        </p:nvSpPr>
        <p:spPr>
          <a:xfrm>
            <a:off x="5582482" y="2152984"/>
            <a:ext cx="1532016" cy="1962578"/>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TextBox 19"/>
          <p:cNvSpPr txBox="1"/>
          <p:nvPr/>
        </p:nvSpPr>
        <p:spPr>
          <a:xfrm>
            <a:off x="5582480" y="2152984"/>
            <a:ext cx="1532018" cy="300082"/>
          </a:xfrm>
          <a:prstGeom prst="rect">
            <a:avLst/>
          </a:prstGeom>
          <a:noFill/>
        </p:spPr>
        <p:txBody>
          <a:bodyPr wrap="square" rtlCol="0">
            <a:spAutoFit/>
          </a:bodyPr>
          <a:lstStyle/>
          <a:p>
            <a:pPr algn="ctr"/>
            <a:r>
              <a:rPr lang="en-US" sz="1350" u="sng" dirty="0"/>
              <a:t>Publication</a:t>
            </a:r>
          </a:p>
        </p:txBody>
      </p:sp>
      <p:sp>
        <p:nvSpPr>
          <p:cNvPr id="21" name="Striped Right Arrow 20"/>
          <p:cNvSpPr/>
          <p:nvPr/>
        </p:nvSpPr>
        <p:spPr>
          <a:xfrm>
            <a:off x="4110560" y="2730677"/>
            <a:ext cx="1471920" cy="908650"/>
          </a:xfrm>
          <a:prstGeom prst="stripedRightArrow">
            <a:avLst>
              <a:gd name="adj1" fmla="val 65448"/>
              <a:gd name="adj2" fmla="val 50000"/>
            </a:avLst>
          </a:prstGeom>
          <a:gradFill flip="none" rotWithShape="1">
            <a:gsLst>
              <a:gs pos="43000">
                <a:schemeClr val="tx1"/>
              </a:gs>
              <a:gs pos="100000">
                <a:srgbClr val="FFFFFF"/>
              </a:gs>
            </a:gsLst>
            <a:lin ang="10800000" scaled="0"/>
            <a:tileRect/>
          </a:gra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TextBox 21"/>
          <p:cNvSpPr txBox="1"/>
          <p:nvPr/>
        </p:nvSpPr>
        <p:spPr>
          <a:xfrm>
            <a:off x="4487191" y="2408833"/>
            <a:ext cx="732205" cy="1200329"/>
          </a:xfrm>
          <a:prstGeom prst="rect">
            <a:avLst/>
          </a:prstGeom>
          <a:noFill/>
        </p:spPr>
        <p:txBody>
          <a:bodyPr wrap="square" rtlCol="0">
            <a:spAutoFit/>
          </a:bodyPr>
          <a:lstStyle/>
          <a:p>
            <a:r>
              <a:rPr lang="en-US" sz="7200" dirty="0">
                <a:solidFill>
                  <a:srgbClr val="FF00FF"/>
                </a:solidFill>
                <a:latin typeface="Chalkduster"/>
                <a:cs typeface="Chalkduster"/>
              </a:rPr>
              <a:t>?</a:t>
            </a:r>
          </a:p>
        </p:txBody>
      </p:sp>
      <p:sp>
        <p:nvSpPr>
          <p:cNvPr id="3" name="Slide Number Placeholder 2"/>
          <p:cNvSpPr>
            <a:spLocks noGrp="1"/>
          </p:cNvSpPr>
          <p:nvPr>
            <p:ph type="sldNum" sz="quarter" idx="12"/>
          </p:nvPr>
        </p:nvSpPr>
        <p:spPr/>
        <p:txBody>
          <a:bodyPr/>
          <a:lstStyle/>
          <a:p>
            <a:fld id="{80149149-8C21-2B45-9A08-A29B7F6116D0}" type="slidenum">
              <a:rPr lang="en-US" smtClean="0"/>
              <a:pPr/>
              <a:t>11</a:t>
            </a:fld>
            <a:endParaRPr lang="en-US"/>
          </a:p>
        </p:txBody>
      </p:sp>
      <p:sp>
        <p:nvSpPr>
          <p:cNvPr id="4" name="Date Placeholder 3">
            <a:extLst>
              <a:ext uri="{FF2B5EF4-FFF2-40B4-BE49-F238E27FC236}">
                <a16:creationId xmlns:a16="http://schemas.microsoft.com/office/drawing/2014/main" id="{EC81ADC2-208C-FF4E-848D-93D3D868EDE8}"/>
              </a:ext>
            </a:extLst>
          </p:cNvPr>
          <p:cNvSpPr>
            <a:spLocks noGrp="1"/>
          </p:cNvSpPr>
          <p:nvPr>
            <p:ph type="dt" sz="half" idx="10"/>
          </p:nvPr>
        </p:nvSpPr>
        <p:spPr/>
        <p:txBody>
          <a:bodyPr/>
          <a:lstStyle/>
          <a:p>
            <a:fld id="{563E3B5F-CA4F-C147-9269-84390DA74747}" type="datetime1">
              <a:rPr lang="en-US" smtClean="0"/>
              <a:t>3/4/19</a:t>
            </a:fld>
            <a:endParaRPr lang="en-US"/>
          </a:p>
        </p:txBody>
      </p:sp>
      <p:sp>
        <p:nvSpPr>
          <p:cNvPr id="5" name="Footer Placeholder 4">
            <a:extLst>
              <a:ext uri="{FF2B5EF4-FFF2-40B4-BE49-F238E27FC236}">
                <a16:creationId xmlns:a16="http://schemas.microsoft.com/office/drawing/2014/main" id="{62A4FCB1-B479-B745-B42E-32E5257B08D6}"/>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1858159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5668424" y="3283619"/>
            <a:ext cx="201307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3" name="TextBox 112"/>
          <p:cNvSpPr txBox="1"/>
          <p:nvPr/>
        </p:nvSpPr>
        <p:spPr>
          <a:xfrm>
            <a:off x="4491093" y="4366298"/>
            <a:ext cx="561372" cy="253916"/>
          </a:xfrm>
          <a:prstGeom prst="rect">
            <a:avLst/>
          </a:prstGeom>
          <a:noFill/>
          <a:effectLst/>
        </p:spPr>
        <p:txBody>
          <a:bodyPr wrap="none" rtlCol="0">
            <a:spAutoFit/>
          </a:bodyPr>
          <a:lstStyle/>
          <a:p>
            <a:r>
              <a:rPr lang="en-US" sz="1050" dirty="0">
                <a:cs typeface="Chalkduster"/>
              </a:rPr>
              <a:t>Signal</a:t>
            </a:r>
          </a:p>
        </p:txBody>
      </p:sp>
      <p:sp>
        <p:nvSpPr>
          <p:cNvPr id="116" name="Rectangle 115"/>
          <p:cNvSpPr/>
          <p:nvPr/>
        </p:nvSpPr>
        <p:spPr>
          <a:xfrm>
            <a:off x="3419684" y="3690400"/>
            <a:ext cx="1694648" cy="885537"/>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7" name="Right Triangle 116"/>
          <p:cNvSpPr/>
          <p:nvPr/>
        </p:nvSpPr>
        <p:spPr>
          <a:xfrm flipH="1" flipV="1">
            <a:off x="3419684" y="3690408"/>
            <a:ext cx="1694648" cy="885537"/>
          </a:xfrm>
          <a:prstGeom prst="rtTriangle">
            <a:avLst/>
          </a:prstGeom>
          <a:solidFill>
            <a:srgbClr val="FFFFFF"/>
          </a:solidFill>
          <a:ln w="22225"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18" name="Straight Arrow Connector 117"/>
          <p:cNvCxnSpPr/>
          <p:nvPr/>
        </p:nvCxnSpPr>
        <p:spPr>
          <a:xfrm rot="5400000" flipH="1" flipV="1">
            <a:off x="2875844" y="4027755"/>
            <a:ext cx="1086342" cy="13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3675404" y="4568916"/>
            <a:ext cx="1521571" cy="300082"/>
          </a:xfrm>
          <a:prstGeom prst="rect">
            <a:avLst/>
          </a:prstGeom>
          <a:noFill/>
          <a:effectLst/>
        </p:spPr>
        <p:txBody>
          <a:bodyPr wrap="none" rtlCol="0">
            <a:spAutoFit/>
          </a:bodyPr>
          <a:lstStyle/>
          <a:p>
            <a:pPr algn="r"/>
            <a:r>
              <a:rPr lang="en-US" sz="1350" dirty="0"/>
              <a:t>Relevant quantity</a:t>
            </a:r>
            <a:endParaRPr lang="en-US" sz="1350" baseline="-25000" dirty="0"/>
          </a:p>
        </p:txBody>
      </p:sp>
      <p:sp>
        <p:nvSpPr>
          <p:cNvPr id="120" name="TextBox 119"/>
          <p:cNvSpPr txBox="1"/>
          <p:nvPr/>
        </p:nvSpPr>
        <p:spPr>
          <a:xfrm rot="16200000">
            <a:off x="2876819" y="3802686"/>
            <a:ext cx="838692" cy="300082"/>
          </a:xfrm>
          <a:prstGeom prst="rect">
            <a:avLst/>
          </a:prstGeom>
          <a:noFill/>
          <a:effectLst/>
        </p:spPr>
        <p:txBody>
          <a:bodyPr wrap="none" rtlCol="0">
            <a:spAutoFit/>
          </a:bodyPr>
          <a:lstStyle/>
          <a:p>
            <a:pPr algn="ctr"/>
            <a:r>
              <a:rPr lang="en-US" sz="1350" dirty="0"/>
              <a:t># events</a:t>
            </a:r>
          </a:p>
        </p:txBody>
      </p:sp>
      <p:sp>
        <p:nvSpPr>
          <p:cNvPr id="126" name="Freeform 125"/>
          <p:cNvSpPr/>
          <p:nvPr/>
        </p:nvSpPr>
        <p:spPr>
          <a:xfrm>
            <a:off x="3415254" y="3690400"/>
            <a:ext cx="1694648" cy="885537"/>
          </a:xfrm>
          <a:custGeom>
            <a:avLst/>
            <a:gdLst>
              <a:gd name="connsiteX0" fmla="*/ 0 w 2008602"/>
              <a:gd name="connsiteY0" fmla="*/ 0 h 1049595"/>
              <a:gd name="connsiteX1" fmla="*/ 246216 w 2008602"/>
              <a:gd name="connsiteY1" fmla="*/ 440571 h 1049595"/>
              <a:gd name="connsiteX2" fmla="*/ 583142 w 2008602"/>
              <a:gd name="connsiteY2" fmla="*/ 764520 h 1049595"/>
              <a:gd name="connsiteX3" fmla="*/ 1127409 w 2008602"/>
              <a:gd name="connsiteY3" fmla="*/ 971847 h 1049595"/>
              <a:gd name="connsiteX4" fmla="*/ 2008602 w 2008602"/>
              <a:gd name="connsiteY4" fmla="*/ 1049595 h 1049595"/>
              <a:gd name="connsiteX5" fmla="*/ 2008602 w 2008602"/>
              <a:gd name="connsiteY5" fmla="*/ 1049595 h 10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02" h="1049595">
                <a:moveTo>
                  <a:pt x="0" y="0"/>
                </a:moveTo>
                <a:cubicBezTo>
                  <a:pt x="74513" y="156575"/>
                  <a:pt x="149026" y="313151"/>
                  <a:pt x="246216" y="440571"/>
                </a:cubicBezTo>
                <a:cubicBezTo>
                  <a:pt x="343406" y="567991"/>
                  <a:pt x="436277" y="675974"/>
                  <a:pt x="583142" y="764520"/>
                </a:cubicBezTo>
                <a:cubicBezTo>
                  <a:pt x="730007" y="853066"/>
                  <a:pt x="889832" y="924335"/>
                  <a:pt x="1127409" y="971847"/>
                </a:cubicBezTo>
                <a:cubicBezTo>
                  <a:pt x="1364986" y="1019360"/>
                  <a:pt x="2008602" y="1049595"/>
                  <a:pt x="2008602" y="1049595"/>
                </a:cubicBezTo>
                <a:lnTo>
                  <a:pt x="2008602" y="1049595"/>
                </a:lnTo>
              </a:path>
            </a:pathLst>
          </a:cu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7" name="Freeform 126"/>
          <p:cNvSpPr/>
          <p:nvPr/>
        </p:nvSpPr>
        <p:spPr>
          <a:xfrm rot="21340522">
            <a:off x="4058319" y="4153986"/>
            <a:ext cx="380116" cy="381736"/>
          </a:xfrm>
          <a:custGeom>
            <a:avLst/>
            <a:gdLst>
              <a:gd name="connsiteX0" fmla="*/ 0 w 634977"/>
              <a:gd name="connsiteY0" fmla="*/ 628461 h 965368"/>
              <a:gd name="connsiteX1" fmla="*/ 116628 w 634977"/>
              <a:gd name="connsiteY1" fmla="*/ 434091 h 965368"/>
              <a:gd name="connsiteX2" fmla="*/ 259174 w 634977"/>
              <a:gd name="connsiteY2" fmla="*/ 136058 h 965368"/>
              <a:gd name="connsiteX3" fmla="*/ 349885 w 634977"/>
              <a:gd name="connsiteY3" fmla="*/ 6479 h 965368"/>
              <a:gd name="connsiteX4" fmla="*/ 440596 w 634977"/>
              <a:gd name="connsiteY4" fmla="*/ 97184 h 965368"/>
              <a:gd name="connsiteX5" fmla="*/ 479472 w 634977"/>
              <a:gd name="connsiteY5" fmla="*/ 447049 h 965368"/>
              <a:gd name="connsiteX6" fmla="*/ 544266 w 634977"/>
              <a:gd name="connsiteY6" fmla="*/ 732124 h 965368"/>
              <a:gd name="connsiteX7" fmla="*/ 634977 w 634977"/>
              <a:gd name="connsiteY7" fmla="*/ 965368 h 965368"/>
              <a:gd name="connsiteX8" fmla="*/ 634977 w 634977"/>
              <a:gd name="connsiteY8" fmla="*/ 965368 h 96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977" h="965368">
                <a:moveTo>
                  <a:pt x="0" y="628461"/>
                </a:moveTo>
                <a:cubicBezTo>
                  <a:pt x="36716" y="572309"/>
                  <a:pt x="73432" y="516158"/>
                  <a:pt x="116628" y="434091"/>
                </a:cubicBezTo>
                <a:cubicBezTo>
                  <a:pt x="159824" y="352024"/>
                  <a:pt x="220298" y="207327"/>
                  <a:pt x="259174" y="136058"/>
                </a:cubicBezTo>
                <a:cubicBezTo>
                  <a:pt x="298050" y="64789"/>
                  <a:pt x="319648" y="12958"/>
                  <a:pt x="349885" y="6479"/>
                </a:cubicBezTo>
                <a:cubicBezTo>
                  <a:pt x="380122" y="0"/>
                  <a:pt x="418998" y="23756"/>
                  <a:pt x="440596" y="97184"/>
                </a:cubicBezTo>
                <a:cubicBezTo>
                  <a:pt x="462194" y="170612"/>
                  <a:pt x="462194" y="341226"/>
                  <a:pt x="479472" y="447049"/>
                </a:cubicBezTo>
                <a:cubicBezTo>
                  <a:pt x="496750" y="552872"/>
                  <a:pt x="518349" y="645738"/>
                  <a:pt x="544266" y="732124"/>
                </a:cubicBezTo>
                <a:cubicBezTo>
                  <a:pt x="570183" y="818510"/>
                  <a:pt x="634977" y="965368"/>
                  <a:pt x="634977" y="965368"/>
                </a:cubicBezTo>
                <a:lnTo>
                  <a:pt x="634977" y="965368"/>
                </a:lnTo>
              </a:path>
            </a:pathLst>
          </a:custGeom>
          <a:solidFill>
            <a:schemeClr val="accent6">
              <a:lumMod val="75000"/>
            </a:schemeClr>
          </a:solidFill>
          <a:ln>
            <a:solidFill>
              <a:srgbClr val="00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cxnSp>
        <p:nvCxnSpPr>
          <p:cNvPr id="122" name="Straight Arrow Connector 121"/>
          <p:cNvCxnSpPr/>
          <p:nvPr/>
        </p:nvCxnSpPr>
        <p:spPr>
          <a:xfrm>
            <a:off x="3419683" y="4568916"/>
            <a:ext cx="1785932" cy="13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4314604" y="4140197"/>
            <a:ext cx="665567" cy="300082"/>
          </a:xfrm>
          <a:prstGeom prst="rect">
            <a:avLst/>
          </a:prstGeom>
          <a:noFill/>
          <a:effectLst/>
        </p:spPr>
        <p:txBody>
          <a:bodyPr wrap="none" rtlCol="0">
            <a:spAutoFit/>
          </a:bodyPr>
          <a:lstStyle/>
          <a:p>
            <a:r>
              <a:rPr lang="en-US" sz="1350" dirty="0">
                <a:cs typeface="Chalkduster"/>
              </a:rPr>
              <a:t>Signal</a:t>
            </a:r>
          </a:p>
        </p:txBody>
      </p:sp>
      <p:sp>
        <p:nvSpPr>
          <p:cNvPr id="125" name="TextBox 124"/>
          <p:cNvSpPr txBox="1"/>
          <p:nvPr/>
        </p:nvSpPr>
        <p:spPr>
          <a:xfrm>
            <a:off x="3538067" y="3681255"/>
            <a:ext cx="1107996" cy="300082"/>
          </a:xfrm>
          <a:prstGeom prst="rect">
            <a:avLst/>
          </a:prstGeom>
          <a:noFill/>
          <a:effectLst/>
        </p:spPr>
        <p:txBody>
          <a:bodyPr wrap="none" rtlCol="0">
            <a:spAutoFit/>
          </a:bodyPr>
          <a:lstStyle/>
          <a:p>
            <a:r>
              <a:rPr lang="en-US" sz="1350" dirty="0">
                <a:cs typeface="Chalkduster"/>
              </a:rPr>
              <a:t>Background</a:t>
            </a:r>
          </a:p>
        </p:txBody>
      </p:sp>
      <p:sp>
        <p:nvSpPr>
          <p:cNvPr id="128" name="Rectangle 127"/>
          <p:cNvSpPr/>
          <p:nvPr/>
        </p:nvSpPr>
        <p:spPr>
          <a:xfrm>
            <a:off x="3145012" y="3283619"/>
            <a:ext cx="2141365"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29" name="Straight Arrow Connector 128"/>
          <p:cNvCxnSpPr>
            <a:stCxn id="85" idx="1"/>
            <a:endCxn id="128" idx="3"/>
          </p:cNvCxnSpPr>
          <p:nvPr/>
        </p:nvCxnSpPr>
        <p:spPr>
          <a:xfrm flipH="1">
            <a:off x="5286377" y="4067948"/>
            <a:ext cx="382048" cy="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135" name="Freeform 134"/>
          <p:cNvSpPr/>
          <p:nvPr/>
        </p:nvSpPr>
        <p:spPr>
          <a:xfrm>
            <a:off x="3735007" y="4195015"/>
            <a:ext cx="1285193" cy="363356"/>
          </a:xfrm>
          <a:custGeom>
            <a:avLst/>
            <a:gdLst>
              <a:gd name="connsiteX0" fmla="*/ 11586 w 1713591"/>
              <a:gd name="connsiteY0" fmla="*/ 1798 h 498596"/>
              <a:gd name="connsiteX1" fmla="*/ 448702 w 1713591"/>
              <a:gd name="connsiteY1" fmla="*/ 238077 h 498596"/>
              <a:gd name="connsiteX2" fmla="*/ 1122097 w 1713591"/>
              <a:gd name="connsiteY2" fmla="*/ 338496 h 498596"/>
              <a:gd name="connsiteX3" fmla="*/ 1671446 w 1713591"/>
              <a:gd name="connsiteY3" fmla="*/ 368030 h 498596"/>
              <a:gd name="connsiteX4" fmla="*/ 1630097 w 1713591"/>
              <a:gd name="connsiteY4" fmla="*/ 492077 h 498596"/>
              <a:gd name="connsiteX5" fmla="*/ 1263865 w 1713591"/>
              <a:gd name="connsiteY5" fmla="*/ 474356 h 498596"/>
              <a:gd name="connsiteX6" fmla="*/ 755865 w 1713591"/>
              <a:gd name="connsiteY6" fmla="*/ 415286 h 498596"/>
              <a:gd name="connsiteX7" fmla="*/ 448702 w 1713591"/>
              <a:gd name="connsiteY7" fmla="*/ 308961 h 498596"/>
              <a:gd name="connsiteX8" fmla="*/ 153353 w 1713591"/>
              <a:gd name="connsiteY8" fmla="*/ 137658 h 498596"/>
              <a:gd name="connsiteX9" fmla="*/ 11586 w 1713591"/>
              <a:gd name="connsiteY9" fmla="*/ 1798 h 49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91" h="498596">
                <a:moveTo>
                  <a:pt x="11586" y="1798"/>
                </a:moveTo>
                <a:cubicBezTo>
                  <a:pt x="60811" y="18534"/>
                  <a:pt x="263617" y="181961"/>
                  <a:pt x="448702" y="238077"/>
                </a:cubicBezTo>
                <a:cubicBezTo>
                  <a:pt x="633787" y="294193"/>
                  <a:pt x="918306" y="316837"/>
                  <a:pt x="1122097" y="338496"/>
                </a:cubicBezTo>
                <a:cubicBezTo>
                  <a:pt x="1325888" y="360155"/>
                  <a:pt x="1586779" y="342433"/>
                  <a:pt x="1671446" y="368030"/>
                </a:cubicBezTo>
                <a:cubicBezTo>
                  <a:pt x="1756113" y="393627"/>
                  <a:pt x="1698027" y="474356"/>
                  <a:pt x="1630097" y="492077"/>
                </a:cubicBezTo>
                <a:cubicBezTo>
                  <a:pt x="1562167" y="509798"/>
                  <a:pt x="1409570" y="487154"/>
                  <a:pt x="1263865" y="474356"/>
                </a:cubicBezTo>
                <a:cubicBezTo>
                  <a:pt x="1118160" y="461558"/>
                  <a:pt x="891725" y="442852"/>
                  <a:pt x="755865" y="415286"/>
                </a:cubicBezTo>
                <a:cubicBezTo>
                  <a:pt x="620005" y="387720"/>
                  <a:pt x="549121" y="355232"/>
                  <a:pt x="448702" y="308961"/>
                </a:cubicBezTo>
                <a:cubicBezTo>
                  <a:pt x="348283" y="262690"/>
                  <a:pt x="225221" y="185898"/>
                  <a:pt x="153353" y="137658"/>
                </a:cubicBezTo>
                <a:cubicBezTo>
                  <a:pt x="81485" y="89418"/>
                  <a:pt x="-37639" y="-14938"/>
                  <a:pt x="11586" y="1798"/>
                </a:cubicBezTo>
                <a:close/>
              </a:path>
            </a:pathLst>
          </a:cu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4" name="Freeform 133"/>
          <p:cNvSpPr/>
          <p:nvPr/>
        </p:nvSpPr>
        <p:spPr>
          <a:xfrm>
            <a:off x="3739265" y="4196365"/>
            <a:ext cx="1245726" cy="272213"/>
          </a:xfrm>
          <a:custGeom>
            <a:avLst/>
            <a:gdLst>
              <a:gd name="connsiteX0" fmla="*/ 0 w 1660968"/>
              <a:gd name="connsiteY0" fmla="*/ 0 h 362951"/>
              <a:gd name="connsiteX1" fmla="*/ 189023 w 1660968"/>
              <a:gd name="connsiteY1" fmla="*/ 124046 h 362951"/>
              <a:gd name="connsiteX2" fmla="*/ 496186 w 1660968"/>
              <a:gd name="connsiteY2" fmla="*/ 254000 h 362951"/>
              <a:gd name="connsiteX3" fmla="*/ 1016000 w 1660968"/>
              <a:gd name="connsiteY3" fmla="*/ 324884 h 362951"/>
              <a:gd name="connsiteX4" fmla="*/ 1594883 w 1660968"/>
              <a:gd name="connsiteY4" fmla="*/ 360326 h 362951"/>
              <a:gd name="connsiteX5" fmla="*/ 1648046 w 1660968"/>
              <a:gd name="connsiteY5" fmla="*/ 360326 h 36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0968" h="362951">
                <a:moveTo>
                  <a:pt x="0" y="0"/>
                </a:moveTo>
                <a:cubicBezTo>
                  <a:pt x="53162" y="40856"/>
                  <a:pt x="106325" y="81713"/>
                  <a:pt x="189023" y="124046"/>
                </a:cubicBezTo>
                <a:cubicBezTo>
                  <a:pt x="271721" y="166379"/>
                  <a:pt x="358357" y="220527"/>
                  <a:pt x="496186" y="254000"/>
                </a:cubicBezTo>
                <a:cubicBezTo>
                  <a:pt x="634015" y="287473"/>
                  <a:pt x="832884" y="307163"/>
                  <a:pt x="1016000" y="324884"/>
                </a:cubicBezTo>
                <a:cubicBezTo>
                  <a:pt x="1199116" y="342605"/>
                  <a:pt x="1489542" y="354419"/>
                  <a:pt x="1594883" y="360326"/>
                </a:cubicBezTo>
                <a:cubicBezTo>
                  <a:pt x="1700224" y="366233"/>
                  <a:pt x="1648046" y="360326"/>
                  <a:pt x="1648046" y="360326"/>
                </a:cubicBezTo>
              </a:path>
            </a:pathLst>
          </a:custGeom>
          <a:ln>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37" name="Freeform 136"/>
          <p:cNvSpPr/>
          <p:nvPr/>
        </p:nvSpPr>
        <p:spPr>
          <a:xfrm>
            <a:off x="3415254" y="3689149"/>
            <a:ext cx="1694648" cy="885537"/>
          </a:xfrm>
          <a:custGeom>
            <a:avLst/>
            <a:gdLst>
              <a:gd name="connsiteX0" fmla="*/ 0 w 2008602"/>
              <a:gd name="connsiteY0" fmla="*/ 0 h 1049595"/>
              <a:gd name="connsiteX1" fmla="*/ 246216 w 2008602"/>
              <a:gd name="connsiteY1" fmla="*/ 440571 h 1049595"/>
              <a:gd name="connsiteX2" fmla="*/ 583142 w 2008602"/>
              <a:gd name="connsiteY2" fmla="*/ 764520 h 1049595"/>
              <a:gd name="connsiteX3" fmla="*/ 1127409 w 2008602"/>
              <a:gd name="connsiteY3" fmla="*/ 971847 h 1049595"/>
              <a:gd name="connsiteX4" fmla="*/ 2008602 w 2008602"/>
              <a:gd name="connsiteY4" fmla="*/ 1049595 h 1049595"/>
              <a:gd name="connsiteX5" fmla="*/ 2008602 w 2008602"/>
              <a:gd name="connsiteY5" fmla="*/ 1049595 h 10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02" h="1049595">
                <a:moveTo>
                  <a:pt x="0" y="0"/>
                </a:moveTo>
                <a:cubicBezTo>
                  <a:pt x="74513" y="156575"/>
                  <a:pt x="149026" y="313151"/>
                  <a:pt x="246216" y="440571"/>
                </a:cubicBezTo>
                <a:cubicBezTo>
                  <a:pt x="343406" y="567991"/>
                  <a:pt x="436277" y="675974"/>
                  <a:pt x="583142" y="764520"/>
                </a:cubicBezTo>
                <a:cubicBezTo>
                  <a:pt x="730007" y="853066"/>
                  <a:pt x="889832" y="924335"/>
                  <a:pt x="1127409" y="971847"/>
                </a:cubicBezTo>
                <a:cubicBezTo>
                  <a:pt x="1364986" y="1019360"/>
                  <a:pt x="2008602" y="1049595"/>
                  <a:pt x="2008602" y="1049595"/>
                </a:cubicBezTo>
                <a:lnTo>
                  <a:pt x="2008602" y="1049595"/>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38" name="Right Triangle 137"/>
          <p:cNvSpPr/>
          <p:nvPr/>
        </p:nvSpPr>
        <p:spPr>
          <a:xfrm rot="10800000" flipH="1" flipV="1">
            <a:off x="5045145" y="3629303"/>
            <a:ext cx="211984" cy="219198"/>
          </a:xfrm>
          <a:prstGeom prst="rtTriangle">
            <a:avLst/>
          </a:prstGeom>
          <a:solidFill>
            <a:srgbClr val="FFFFFF"/>
          </a:solidFill>
          <a:ln w="22225"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9" name="TextBox 158"/>
          <p:cNvSpPr txBox="1"/>
          <p:nvPr/>
        </p:nvSpPr>
        <p:spPr>
          <a:xfrm>
            <a:off x="5668424" y="3292428"/>
            <a:ext cx="2013072" cy="300082"/>
          </a:xfrm>
          <a:prstGeom prst="rect">
            <a:avLst/>
          </a:prstGeom>
          <a:noFill/>
        </p:spPr>
        <p:txBody>
          <a:bodyPr wrap="square" rtlCol="0">
            <a:spAutoFit/>
          </a:bodyPr>
          <a:lstStyle/>
          <a:p>
            <a:pPr algn="ctr"/>
            <a:r>
              <a:rPr lang="en-US" sz="1350" u="sng" dirty="0"/>
              <a:t>Theory / Simulations</a:t>
            </a:r>
          </a:p>
        </p:txBody>
      </p:sp>
      <p:sp>
        <p:nvSpPr>
          <p:cNvPr id="161" name="Rectangle 160"/>
          <p:cNvSpPr/>
          <p:nvPr/>
        </p:nvSpPr>
        <p:spPr>
          <a:xfrm>
            <a:off x="1316315" y="3090685"/>
            <a:ext cx="1532016" cy="1962578"/>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2" name="TextBox 161"/>
          <p:cNvSpPr txBox="1"/>
          <p:nvPr/>
        </p:nvSpPr>
        <p:spPr>
          <a:xfrm>
            <a:off x="1316314" y="3090685"/>
            <a:ext cx="1532018" cy="300082"/>
          </a:xfrm>
          <a:prstGeom prst="rect">
            <a:avLst/>
          </a:prstGeom>
          <a:noFill/>
        </p:spPr>
        <p:txBody>
          <a:bodyPr wrap="square" rtlCol="0">
            <a:spAutoFit/>
          </a:bodyPr>
          <a:lstStyle/>
          <a:p>
            <a:pPr algn="ctr"/>
            <a:r>
              <a:rPr lang="en-US" sz="1350" u="sng" dirty="0"/>
              <a:t>Publication</a:t>
            </a:r>
          </a:p>
        </p:txBody>
      </p:sp>
      <p:cxnSp>
        <p:nvCxnSpPr>
          <p:cNvPr id="163" name="Straight Arrow Connector 162"/>
          <p:cNvCxnSpPr>
            <a:stCxn id="128" idx="1"/>
            <a:endCxn id="161" idx="3"/>
          </p:cNvCxnSpPr>
          <p:nvPr/>
        </p:nvCxnSpPr>
        <p:spPr>
          <a:xfrm flipH="1">
            <a:off x="2848331" y="4067947"/>
            <a:ext cx="296681" cy="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cxnSp>
        <p:nvCxnSpPr>
          <p:cNvPr id="169" name="Elbow Connector 168"/>
          <p:cNvCxnSpPr>
            <a:endCxn id="128" idx="0"/>
          </p:cNvCxnSpPr>
          <p:nvPr/>
        </p:nvCxnSpPr>
        <p:spPr>
          <a:xfrm rot="5400000">
            <a:off x="5484191" y="1601993"/>
            <a:ext cx="413130" cy="2950122"/>
          </a:xfrm>
          <a:prstGeom prst="bentConnector3">
            <a:avLst/>
          </a:prstGeom>
          <a:ln w="38100" cmpd="sng">
            <a:solidFill>
              <a:srgbClr val="000000"/>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3145012" y="3286471"/>
            <a:ext cx="2128613" cy="300082"/>
          </a:xfrm>
          <a:prstGeom prst="rect">
            <a:avLst/>
          </a:prstGeom>
          <a:noFill/>
        </p:spPr>
        <p:txBody>
          <a:bodyPr wrap="square" rtlCol="0">
            <a:spAutoFit/>
          </a:bodyPr>
          <a:lstStyle/>
          <a:p>
            <a:pPr algn="ctr"/>
            <a:r>
              <a:rPr lang="en-US" sz="1350" u="sng" dirty="0"/>
              <a:t>Data analysis</a:t>
            </a:r>
          </a:p>
        </p:txBody>
      </p:sp>
      <p:sp>
        <p:nvSpPr>
          <p:cNvPr id="4" name="Title 3"/>
          <p:cNvSpPr>
            <a:spLocks noGrp="1"/>
          </p:cNvSpPr>
          <p:nvPr>
            <p:ph type="title"/>
          </p:nvPr>
        </p:nvSpPr>
        <p:spPr/>
        <p:txBody>
          <a:bodyPr>
            <a:normAutofit fontScale="90000"/>
          </a:bodyPr>
          <a:lstStyle/>
          <a:p>
            <a:r>
              <a:rPr lang="en-US" dirty="0"/>
              <a:t>An event’s lifetime</a:t>
            </a:r>
          </a:p>
        </p:txBody>
      </p:sp>
      <p:pic>
        <p:nvPicPr>
          <p:cNvPr id="94" name="Picture 93" descr="fde_gen_0197_001.jpg"/>
          <p:cNvPicPr>
            <a:picLocks noChangeAspect="1"/>
          </p:cNvPicPr>
          <p:nvPr/>
        </p:nvPicPr>
        <p:blipFill>
          <a:blip r:embed="rId3" cstate="screen">
            <a:clrChange>
              <a:clrFrom>
                <a:srgbClr val="FEFEFE"/>
              </a:clrFrom>
              <a:clrTo>
                <a:srgbClr val="FEFEFE">
                  <a:alpha val="0"/>
                </a:srgbClr>
              </a:clrTo>
            </a:clrChange>
            <a:lum bright="-11000" contrast="20000"/>
            <a:extLst>
              <a:ext uri="{28A0092B-C50C-407E-A947-70E740481C1C}">
                <a14:useLocalDpi xmlns:a14="http://schemas.microsoft.com/office/drawing/2010/main"/>
              </a:ext>
            </a:extLst>
          </a:blip>
          <a:stretch>
            <a:fillRect/>
          </a:stretch>
        </p:blipFill>
        <p:spPr>
          <a:xfrm>
            <a:off x="1382770" y="1378367"/>
            <a:ext cx="1571540" cy="1061950"/>
          </a:xfrm>
          <a:prstGeom prst="rect">
            <a:avLst/>
          </a:prstGeom>
          <a:solidFill>
            <a:schemeClr val="bg1"/>
          </a:solidFill>
          <a:effectLst/>
        </p:spPr>
      </p:pic>
      <p:cxnSp>
        <p:nvCxnSpPr>
          <p:cNvPr id="96" name="Straight Arrow Connector 95"/>
          <p:cNvCxnSpPr>
            <a:stCxn id="97" idx="3"/>
            <a:endCxn id="104" idx="1"/>
          </p:cNvCxnSpPr>
          <p:nvPr/>
        </p:nvCxnSpPr>
        <p:spPr>
          <a:xfrm>
            <a:off x="3032761" y="2086160"/>
            <a:ext cx="334424" cy="392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97" name="Rectangle 96"/>
          <p:cNvSpPr/>
          <p:nvPr/>
        </p:nvSpPr>
        <p:spPr>
          <a:xfrm>
            <a:off x="1315458" y="1301832"/>
            <a:ext cx="171730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9" name="TextBox 98"/>
          <p:cNvSpPr txBox="1"/>
          <p:nvPr/>
        </p:nvSpPr>
        <p:spPr>
          <a:xfrm>
            <a:off x="1315458" y="2596808"/>
            <a:ext cx="1717302" cy="300082"/>
          </a:xfrm>
          <a:prstGeom prst="rect">
            <a:avLst/>
          </a:prstGeom>
          <a:noFill/>
        </p:spPr>
        <p:txBody>
          <a:bodyPr wrap="square" rtlCol="0">
            <a:spAutoFit/>
          </a:bodyPr>
          <a:lstStyle/>
          <a:p>
            <a:pPr algn="ctr"/>
            <a:r>
              <a:rPr lang="en-US" sz="1350" u="sng" dirty="0"/>
              <a:t>Detector</a:t>
            </a:r>
          </a:p>
        </p:txBody>
      </p:sp>
      <p:cxnSp>
        <p:nvCxnSpPr>
          <p:cNvPr id="102" name="Straight Arrow Connector 101"/>
          <p:cNvCxnSpPr>
            <a:stCxn id="104" idx="3"/>
          </p:cNvCxnSpPr>
          <p:nvPr/>
        </p:nvCxnSpPr>
        <p:spPr>
          <a:xfrm flipV="1">
            <a:off x="4778386" y="2088746"/>
            <a:ext cx="331516" cy="1334"/>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pic>
        <p:nvPicPr>
          <p:cNvPr id="153" name="Picture 152" descr="boo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3511" y="3504247"/>
            <a:ext cx="1389208" cy="1389208"/>
          </a:xfrm>
          <a:prstGeom prst="rect">
            <a:avLst/>
          </a:prstGeom>
        </p:spPr>
      </p:pic>
      <p:pic>
        <p:nvPicPr>
          <p:cNvPr id="5" name="Picture 4" descr="symbol.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38300" y="3749510"/>
            <a:ext cx="1060520" cy="1060520"/>
          </a:xfrm>
          <a:prstGeom prst="rect">
            <a:avLst/>
          </a:prstGeom>
        </p:spPr>
      </p:pic>
      <p:sp>
        <p:nvSpPr>
          <p:cNvPr id="104" name="Rectangle 103"/>
          <p:cNvSpPr/>
          <p:nvPr/>
        </p:nvSpPr>
        <p:spPr>
          <a:xfrm>
            <a:off x="3367184" y="1309671"/>
            <a:ext cx="1411202" cy="1560818"/>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5" name="TextBox 104"/>
          <p:cNvSpPr txBox="1"/>
          <p:nvPr/>
        </p:nvSpPr>
        <p:spPr>
          <a:xfrm>
            <a:off x="3367185" y="2600258"/>
            <a:ext cx="1411201" cy="300082"/>
          </a:xfrm>
          <a:prstGeom prst="rect">
            <a:avLst/>
          </a:prstGeom>
          <a:noFill/>
        </p:spPr>
        <p:txBody>
          <a:bodyPr wrap="square" rtlCol="0">
            <a:spAutoFit/>
          </a:bodyPr>
          <a:lstStyle/>
          <a:p>
            <a:pPr algn="ctr"/>
            <a:r>
              <a:rPr lang="en-US" sz="1350" u="sng" dirty="0"/>
              <a:t>Trigger</a:t>
            </a:r>
          </a:p>
        </p:txBody>
      </p:sp>
      <p:pic>
        <p:nvPicPr>
          <p:cNvPr id="47" name="Picture 46" descr="HL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95842" y="1355507"/>
            <a:ext cx="411537" cy="1296000"/>
          </a:xfrm>
          <a:prstGeom prst="rect">
            <a:avLst/>
          </a:prstGeom>
        </p:spPr>
      </p:pic>
      <p:pic>
        <p:nvPicPr>
          <p:cNvPr id="48" name="Picture 47" descr="L1.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15606" y="1355507"/>
            <a:ext cx="390389" cy="1296000"/>
          </a:xfrm>
          <a:prstGeom prst="rect">
            <a:avLst/>
          </a:prstGeom>
        </p:spPr>
      </p:pic>
      <p:sp>
        <p:nvSpPr>
          <p:cNvPr id="2" name="Slide Number Placeholder 1"/>
          <p:cNvSpPr>
            <a:spLocks noGrp="1"/>
          </p:cNvSpPr>
          <p:nvPr>
            <p:ph type="sldNum" sz="quarter" idx="12"/>
          </p:nvPr>
        </p:nvSpPr>
        <p:spPr/>
        <p:txBody>
          <a:bodyPr/>
          <a:lstStyle/>
          <a:p>
            <a:fld id="{80149149-8C21-2B45-9A08-A29B7F6116D0}" type="slidenum">
              <a:rPr lang="en-US" smtClean="0"/>
              <a:pPr/>
              <a:t>12</a:t>
            </a:fld>
            <a:endParaRPr lang="en-US"/>
          </a:p>
        </p:txBody>
      </p:sp>
      <p:sp>
        <p:nvSpPr>
          <p:cNvPr id="43" name="Rectangle 42"/>
          <p:cNvSpPr/>
          <p:nvPr/>
        </p:nvSpPr>
        <p:spPr>
          <a:xfrm>
            <a:off x="5109901" y="1304417"/>
            <a:ext cx="2494859"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TextBox 43"/>
          <p:cNvSpPr txBox="1"/>
          <p:nvPr/>
        </p:nvSpPr>
        <p:spPr>
          <a:xfrm>
            <a:off x="5109901" y="1309671"/>
            <a:ext cx="2486033" cy="507831"/>
          </a:xfrm>
          <a:prstGeom prst="rect">
            <a:avLst/>
          </a:prstGeom>
          <a:noFill/>
        </p:spPr>
        <p:txBody>
          <a:bodyPr wrap="square" rtlCol="0">
            <a:spAutoFit/>
          </a:bodyPr>
          <a:lstStyle/>
          <a:p>
            <a:pPr algn="ctr"/>
            <a:r>
              <a:rPr lang="en-US" sz="1350" u="sng" dirty="0"/>
              <a:t>Data preparation,</a:t>
            </a:r>
          </a:p>
          <a:p>
            <a:pPr algn="ctr"/>
            <a:r>
              <a:rPr lang="en-US" sz="1350" u="sng" dirty="0"/>
              <a:t>Reconstruction &amp; Calibration</a:t>
            </a:r>
          </a:p>
        </p:txBody>
      </p:sp>
      <p:pic>
        <p:nvPicPr>
          <p:cNvPr id="45" name="Picture 44" descr="measur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93862" y="1794418"/>
            <a:ext cx="1014499" cy="1014499"/>
          </a:xfrm>
          <a:prstGeom prst="rect">
            <a:avLst/>
          </a:prstGeom>
        </p:spPr>
      </p:pic>
      <p:sp>
        <p:nvSpPr>
          <p:cNvPr id="3" name="Date Placeholder 2">
            <a:extLst>
              <a:ext uri="{FF2B5EF4-FFF2-40B4-BE49-F238E27FC236}">
                <a16:creationId xmlns:a16="http://schemas.microsoft.com/office/drawing/2014/main" id="{62ACB1EE-4F65-484E-8525-636C1F9F99C1}"/>
              </a:ext>
            </a:extLst>
          </p:cNvPr>
          <p:cNvSpPr>
            <a:spLocks noGrp="1"/>
          </p:cNvSpPr>
          <p:nvPr>
            <p:ph type="dt" sz="half" idx="10"/>
          </p:nvPr>
        </p:nvSpPr>
        <p:spPr/>
        <p:txBody>
          <a:bodyPr/>
          <a:lstStyle/>
          <a:p>
            <a:fld id="{A418D49E-987E-E140-9927-6DB3A53A4B85}" type="datetime1">
              <a:rPr lang="en-US" smtClean="0"/>
              <a:t>3/4/19</a:t>
            </a:fld>
            <a:endParaRPr lang="en-US"/>
          </a:p>
        </p:txBody>
      </p:sp>
      <p:sp>
        <p:nvSpPr>
          <p:cNvPr id="6" name="Footer Placeholder 5">
            <a:extLst>
              <a:ext uri="{FF2B5EF4-FFF2-40B4-BE49-F238E27FC236}">
                <a16:creationId xmlns:a16="http://schemas.microsoft.com/office/drawing/2014/main" id="{C2469F0E-1E61-9446-95F7-E5A1FF22C64F}"/>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581220488"/>
      </p:ext>
    </p:extLst>
  </p:cSld>
  <p:clrMapOvr>
    <a:masterClrMapping/>
  </p:clrMapOvr>
  <mc:AlternateContent xmlns:mc="http://schemas.openxmlformats.org/markup-compatibility/2006" xmlns:p14="http://schemas.microsoft.com/office/powerpoint/2010/main">
    <mc:Choice Requires="p14">
      <p:transition spd="slow" p14:dur="2000" advTm="2012"/>
    </mc:Choice>
    <mc:Fallback xmlns="">
      <p:transition xmlns:p14="http://schemas.microsoft.com/office/powerpoint/2010/main" spd="slow" advTm="20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4617479" y="1304417"/>
            <a:ext cx="405000" cy="1560818"/>
          </a:xfrm>
          <a:prstGeom prst="rect">
            <a:avLst/>
          </a:prstGeom>
          <a:noFill/>
          <a:ln w="28575" cmpd="sng">
            <a:solidFill>
              <a:srgbClr val="CD37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5668424" y="3283619"/>
            <a:ext cx="201307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3" name="TextBox 112"/>
          <p:cNvSpPr txBox="1"/>
          <p:nvPr/>
        </p:nvSpPr>
        <p:spPr>
          <a:xfrm>
            <a:off x="4491093" y="4366298"/>
            <a:ext cx="561372" cy="253916"/>
          </a:xfrm>
          <a:prstGeom prst="rect">
            <a:avLst/>
          </a:prstGeom>
          <a:noFill/>
          <a:effectLst/>
        </p:spPr>
        <p:txBody>
          <a:bodyPr wrap="none" rtlCol="0">
            <a:spAutoFit/>
          </a:bodyPr>
          <a:lstStyle/>
          <a:p>
            <a:r>
              <a:rPr lang="en-US" sz="1050" dirty="0">
                <a:cs typeface="Chalkduster"/>
              </a:rPr>
              <a:t>Signal</a:t>
            </a:r>
          </a:p>
        </p:txBody>
      </p:sp>
      <p:sp>
        <p:nvSpPr>
          <p:cNvPr id="116" name="Rectangle 115"/>
          <p:cNvSpPr/>
          <p:nvPr/>
        </p:nvSpPr>
        <p:spPr>
          <a:xfrm>
            <a:off x="3419684" y="3690400"/>
            <a:ext cx="1694648" cy="885537"/>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7" name="Right Triangle 116"/>
          <p:cNvSpPr/>
          <p:nvPr/>
        </p:nvSpPr>
        <p:spPr>
          <a:xfrm flipH="1" flipV="1">
            <a:off x="3419684" y="3690408"/>
            <a:ext cx="1694648" cy="885537"/>
          </a:xfrm>
          <a:prstGeom prst="rtTriangle">
            <a:avLst/>
          </a:prstGeom>
          <a:solidFill>
            <a:srgbClr val="FFFFFF"/>
          </a:solidFill>
          <a:ln w="22225"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18" name="Straight Arrow Connector 117"/>
          <p:cNvCxnSpPr/>
          <p:nvPr/>
        </p:nvCxnSpPr>
        <p:spPr>
          <a:xfrm rot="5400000" flipH="1" flipV="1">
            <a:off x="2875844" y="4027755"/>
            <a:ext cx="1086342" cy="13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3675404" y="4568916"/>
            <a:ext cx="1521571" cy="300082"/>
          </a:xfrm>
          <a:prstGeom prst="rect">
            <a:avLst/>
          </a:prstGeom>
          <a:noFill/>
          <a:effectLst/>
        </p:spPr>
        <p:txBody>
          <a:bodyPr wrap="none" rtlCol="0">
            <a:spAutoFit/>
          </a:bodyPr>
          <a:lstStyle/>
          <a:p>
            <a:pPr algn="r"/>
            <a:r>
              <a:rPr lang="en-US" sz="1350" dirty="0"/>
              <a:t>Relevant quantity</a:t>
            </a:r>
            <a:endParaRPr lang="en-US" sz="1350" baseline="-25000" dirty="0"/>
          </a:p>
        </p:txBody>
      </p:sp>
      <p:sp>
        <p:nvSpPr>
          <p:cNvPr id="120" name="TextBox 119"/>
          <p:cNvSpPr txBox="1"/>
          <p:nvPr/>
        </p:nvSpPr>
        <p:spPr>
          <a:xfrm rot="16200000">
            <a:off x="2876819" y="3802686"/>
            <a:ext cx="838692" cy="300082"/>
          </a:xfrm>
          <a:prstGeom prst="rect">
            <a:avLst/>
          </a:prstGeom>
          <a:noFill/>
          <a:effectLst/>
        </p:spPr>
        <p:txBody>
          <a:bodyPr wrap="none" rtlCol="0">
            <a:spAutoFit/>
          </a:bodyPr>
          <a:lstStyle/>
          <a:p>
            <a:pPr algn="ctr"/>
            <a:r>
              <a:rPr lang="en-US" sz="1350" dirty="0"/>
              <a:t># events</a:t>
            </a:r>
          </a:p>
        </p:txBody>
      </p:sp>
      <p:sp>
        <p:nvSpPr>
          <p:cNvPr id="126" name="Freeform 125"/>
          <p:cNvSpPr/>
          <p:nvPr/>
        </p:nvSpPr>
        <p:spPr>
          <a:xfrm>
            <a:off x="3415254" y="3690400"/>
            <a:ext cx="1694648" cy="885537"/>
          </a:xfrm>
          <a:custGeom>
            <a:avLst/>
            <a:gdLst>
              <a:gd name="connsiteX0" fmla="*/ 0 w 2008602"/>
              <a:gd name="connsiteY0" fmla="*/ 0 h 1049595"/>
              <a:gd name="connsiteX1" fmla="*/ 246216 w 2008602"/>
              <a:gd name="connsiteY1" fmla="*/ 440571 h 1049595"/>
              <a:gd name="connsiteX2" fmla="*/ 583142 w 2008602"/>
              <a:gd name="connsiteY2" fmla="*/ 764520 h 1049595"/>
              <a:gd name="connsiteX3" fmla="*/ 1127409 w 2008602"/>
              <a:gd name="connsiteY3" fmla="*/ 971847 h 1049595"/>
              <a:gd name="connsiteX4" fmla="*/ 2008602 w 2008602"/>
              <a:gd name="connsiteY4" fmla="*/ 1049595 h 1049595"/>
              <a:gd name="connsiteX5" fmla="*/ 2008602 w 2008602"/>
              <a:gd name="connsiteY5" fmla="*/ 1049595 h 10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02" h="1049595">
                <a:moveTo>
                  <a:pt x="0" y="0"/>
                </a:moveTo>
                <a:cubicBezTo>
                  <a:pt x="74513" y="156575"/>
                  <a:pt x="149026" y="313151"/>
                  <a:pt x="246216" y="440571"/>
                </a:cubicBezTo>
                <a:cubicBezTo>
                  <a:pt x="343406" y="567991"/>
                  <a:pt x="436277" y="675974"/>
                  <a:pt x="583142" y="764520"/>
                </a:cubicBezTo>
                <a:cubicBezTo>
                  <a:pt x="730007" y="853066"/>
                  <a:pt x="889832" y="924335"/>
                  <a:pt x="1127409" y="971847"/>
                </a:cubicBezTo>
                <a:cubicBezTo>
                  <a:pt x="1364986" y="1019360"/>
                  <a:pt x="2008602" y="1049595"/>
                  <a:pt x="2008602" y="1049595"/>
                </a:cubicBezTo>
                <a:lnTo>
                  <a:pt x="2008602" y="1049595"/>
                </a:lnTo>
              </a:path>
            </a:pathLst>
          </a:cu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7" name="Freeform 126"/>
          <p:cNvSpPr/>
          <p:nvPr/>
        </p:nvSpPr>
        <p:spPr>
          <a:xfrm rot="21340522">
            <a:off x="4058319" y="4153986"/>
            <a:ext cx="380116" cy="381736"/>
          </a:xfrm>
          <a:custGeom>
            <a:avLst/>
            <a:gdLst>
              <a:gd name="connsiteX0" fmla="*/ 0 w 634977"/>
              <a:gd name="connsiteY0" fmla="*/ 628461 h 965368"/>
              <a:gd name="connsiteX1" fmla="*/ 116628 w 634977"/>
              <a:gd name="connsiteY1" fmla="*/ 434091 h 965368"/>
              <a:gd name="connsiteX2" fmla="*/ 259174 w 634977"/>
              <a:gd name="connsiteY2" fmla="*/ 136058 h 965368"/>
              <a:gd name="connsiteX3" fmla="*/ 349885 w 634977"/>
              <a:gd name="connsiteY3" fmla="*/ 6479 h 965368"/>
              <a:gd name="connsiteX4" fmla="*/ 440596 w 634977"/>
              <a:gd name="connsiteY4" fmla="*/ 97184 h 965368"/>
              <a:gd name="connsiteX5" fmla="*/ 479472 w 634977"/>
              <a:gd name="connsiteY5" fmla="*/ 447049 h 965368"/>
              <a:gd name="connsiteX6" fmla="*/ 544266 w 634977"/>
              <a:gd name="connsiteY6" fmla="*/ 732124 h 965368"/>
              <a:gd name="connsiteX7" fmla="*/ 634977 w 634977"/>
              <a:gd name="connsiteY7" fmla="*/ 965368 h 965368"/>
              <a:gd name="connsiteX8" fmla="*/ 634977 w 634977"/>
              <a:gd name="connsiteY8" fmla="*/ 965368 h 96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977" h="965368">
                <a:moveTo>
                  <a:pt x="0" y="628461"/>
                </a:moveTo>
                <a:cubicBezTo>
                  <a:pt x="36716" y="572309"/>
                  <a:pt x="73432" y="516158"/>
                  <a:pt x="116628" y="434091"/>
                </a:cubicBezTo>
                <a:cubicBezTo>
                  <a:pt x="159824" y="352024"/>
                  <a:pt x="220298" y="207327"/>
                  <a:pt x="259174" y="136058"/>
                </a:cubicBezTo>
                <a:cubicBezTo>
                  <a:pt x="298050" y="64789"/>
                  <a:pt x="319648" y="12958"/>
                  <a:pt x="349885" y="6479"/>
                </a:cubicBezTo>
                <a:cubicBezTo>
                  <a:pt x="380122" y="0"/>
                  <a:pt x="418998" y="23756"/>
                  <a:pt x="440596" y="97184"/>
                </a:cubicBezTo>
                <a:cubicBezTo>
                  <a:pt x="462194" y="170612"/>
                  <a:pt x="462194" y="341226"/>
                  <a:pt x="479472" y="447049"/>
                </a:cubicBezTo>
                <a:cubicBezTo>
                  <a:pt x="496750" y="552872"/>
                  <a:pt x="518349" y="645738"/>
                  <a:pt x="544266" y="732124"/>
                </a:cubicBezTo>
                <a:cubicBezTo>
                  <a:pt x="570183" y="818510"/>
                  <a:pt x="634977" y="965368"/>
                  <a:pt x="634977" y="965368"/>
                </a:cubicBezTo>
                <a:lnTo>
                  <a:pt x="634977" y="965368"/>
                </a:lnTo>
              </a:path>
            </a:pathLst>
          </a:custGeom>
          <a:solidFill>
            <a:schemeClr val="accent6">
              <a:lumMod val="75000"/>
            </a:schemeClr>
          </a:solidFill>
          <a:ln>
            <a:solidFill>
              <a:srgbClr val="00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cxnSp>
        <p:nvCxnSpPr>
          <p:cNvPr id="122" name="Straight Arrow Connector 121"/>
          <p:cNvCxnSpPr/>
          <p:nvPr/>
        </p:nvCxnSpPr>
        <p:spPr>
          <a:xfrm>
            <a:off x="3419683" y="4568916"/>
            <a:ext cx="1785932" cy="13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4314604" y="4140197"/>
            <a:ext cx="665567" cy="300082"/>
          </a:xfrm>
          <a:prstGeom prst="rect">
            <a:avLst/>
          </a:prstGeom>
          <a:noFill/>
          <a:effectLst/>
        </p:spPr>
        <p:txBody>
          <a:bodyPr wrap="none" rtlCol="0">
            <a:spAutoFit/>
          </a:bodyPr>
          <a:lstStyle/>
          <a:p>
            <a:r>
              <a:rPr lang="en-US" sz="1350" dirty="0">
                <a:cs typeface="Chalkduster"/>
              </a:rPr>
              <a:t>Signal</a:t>
            </a:r>
          </a:p>
        </p:txBody>
      </p:sp>
      <p:sp>
        <p:nvSpPr>
          <p:cNvPr id="125" name="TextBox 124"/>
          <p:cNvSpPr txBox="1"/>
          <p:nvPr/>
        </p:nvSpPr>
        <p:spPr>
          <a:xfrm>
            <a:off x="3538067" y="3681255"/>
            <a:ext cx="1107996" cy="300082"/>
          </a:xfrm>
          <a:prstGeom prst="rect">
            <a:avLst/>
          </a:prstGeom>
          <a:noFill/>
          <a:effectLst/>
        </p:spPr>
        <p:txBody>
          <a:bodyPr wrap="none" rtlCol="0">
            <a:spAutoFit/>
          </a:bodyPr>
          <a:lstStyle/>
          <a:p>
            <a:r>
              <a:rPr lang="en-US" sz="1350" dirty="0">
                <a:cs typeface="Chalkduster"/>
              </a:rPr>
              <a:t>Background</a:t>
            </a:r>
          </a:p>
        </p:txBody>
      </p:sp>
      <p:sp>
        <p:nvSpPr>
          <p:cNvPr id="128" name="Rectangle 127"/>
          <p:cNvSpPr/>
          <p:nvPr/>
        </p:nvSpPr>
        <p:spPr>
          <a:xfrm>
            <a:off x="3145012" y="3283619"/>
            <a:ext cx="2141365"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29" name="Straight Arrow Connector 128"/>
          <p:cNvCxnSpPr>
            <a:stCxn id="85" idx="1"/>
            <a:endCxn id="128" idx="3"/>
          </p:cNvCxnSpPr>
          <p:nvPr/>
        </p:nvCxnSpPr>
        <p:spPr>
          <a:xfrm flipH="1">
            <a:off x="5286377" y="4067948"/>
            <a:ext cx="382048" cy="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135" name="Freeform 134"/>
          <p:cNvSpPr/>
          <p:nvPr/>
        </p:nvSpPr>
        <p:spPr>
          <a:xfrm>
            <a:off x="3735007" y="4195015"/>
            <a:ext cx="1285193" cy="363356"/>
          </a:xfrm>
          <a:custGeom>
            <a:avLst/>
            <a:gdLst>
              <a:gd name="connsiteX0" fmla="*/ 11586 w 1713591"/>
              <a:gd name="connsiteY0" fmla="*/ 1798 h 498596"/>
              <a:gd name="connsiteX1" fmla="*/ 448702 w 1713591"/>
              <a:gd name="connsiteY1" fmla="*/ 238077 h 498596"/>
              <a:gd name="connsiteX2" fmla="*/ 1122097 w 1713591"/>
              <a:gd name="connsiteY2" fmla="*/ 338496 h 498596"/>
              <a:gd name="connsiteX3" fmla="*/ 1671446 w 1713591"/>
              <a:gd name="connsiteY3" fmla="*/ 368030 h 498596"/>
              <a:gd name="connsiteX4" fmla="*/ 1630097 w 1713591"/>
              <a:gd name="connsiteY4" fmla="*/ 492077 h 498596"/>
              <a:gd name="connsiteX5" fmla="*/ 1263865 w 1713591"/>
              <a:gd name="connsiteY5" fmla="*/ 474356 h 498596"/>
              <a:gd name="connsiteX6" fmla="*/ 755865 w 1713591"/>
              <a:gd name="connsiteY6" fmla="*/ 415286 h 498596"/>
              <a:gd name="connsiteX7" fmla="*/ 448702 w 1713591"/>
              <a:gd name="connsiteY7" fmla="*/ 308961 h 498596"/>
              <a:gd name="connsiteX8" fmla="*/ 153353 w 1713591"/>
              <a:gd name="connsiteY8" fmla="*/ 137658 h 498596"/>
              <a:gd name="connsiteX9" fmla="*/ 11586 w 1713591"/>
              <a:gd name="connsiteY9" fmla="*/ 1798 h 49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91" h="498596">
                <a:moveTo>
                  <a:pt x="11586" y="1798"/>
                </a:moveTo>
                <a:cubicBezTo>
                  <a:pt x="60811" y="18534"/>
                  <a:pt x="263617" y="181961"/>
                  <a:pt x="448702" y="238077"/>
                </a:cubicBezTo>
                <a:cubicBezTo>
                  <a:pt x="633787" y="294193"/>
                  <a:pt x="918306" y="316837"/>
                  <a:pt x="1122097" y="338496"/>
                </a:cubicBezTo>
                <a:cubicBezTo>
                  <a:pt x="1325888" y="360155"/>
                  <a:pt x="1586779" y="342433"/>
                  <a:pt x="1671446" y="368030"/>
                </a:cubicBezTo>
                <a:cubicBezTo>
                  <a:pt x="1756113" y="393627"/>
                  <a:pt x="1698027" y="474356"/>
                  <a:pt x="1630097" y="492077"/>
                </a:cubicBezTo>
                <a:cubicBezTo>
                  <a:pt x="1562167" y="509798"/>
                  <a:pt x="1409570" y="487154"/>
                  <a:pt x="1263865" y="474356"/>
                </a:cubicBezTo>
                <a:cubicBezTo>
                  <a:pt x="1118160" y="461558"/>
                  <a:pt x="891725" y="442852"/>
                  <a:pt x="755865" y="415286"/>
                </a:cubicBezTo>
                <a:cubicBezTo>
                  <a:pt x="620005" y="387720"/>
                  <a:pt x="549121" y="355232"/>
                  <a:pt x="448702" y="308961"/>
                </a:cubicBezTo>
                <a:cubicBezTo>
                  <a:pt x="348283" y="262690"/>
                  <a:pt x="225221" y="185898"/>
                  <a:pt x="153353" y="137658"/>
                </a:cubicBezTo>
                <a:cubicBezTo>
                  <a:pt x="81485" y="89418"/>
                  <a:pt x="-37639" y="-14938"/>
                  <a:pt x="11586" y="1798"/>
                </a:cubicBezTo>
                <a:close/>
              </a:path>
            </a:pathLst>
          </a:cu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4" name="Freeform 133"/>
          <p:cNvSpPr/>
          <p:nvPr/>
        </p:nvSpPr>
        <p:spPr>
          <a:xfrm>
            <a:off x="3739265" y="4196365"/>
            <a:ext cx="1245726" cy="272213"/>
          </a:xfrm>
          <a:custGeom>
            <a:avLst/>
            <a:gdLst>
              <a:gd name="connsiteX0" fmla="*/ 0 w 1660968"/>
              <a:gd name="connsiteY0" fmla="*/ 0 h 362951"/>
              <a:gd name="connsiteX1" fmla="*/ 189023 w 1660968"/>
              <a:gd name="connsiteY1" fmla="*/ 124046 h 362951"/>
              <a:gd name="connsiteX2" fmla="*/ 496186 w 1660968"/>
              <a:gd name="connsiteY2" fmla="*/ 254000 h 362951"/>
              <a:gd name="connsiteX3" fmla="*/ 1016000 w 1660968"/>
              <a:gd name="connsiteY3" fmla="*/ 324884 h 362951"/>
              <a:gd name="connsiteX4" fmla="*/ 1594883 w 1660968"/>
              <a:gd name="connsiteY4" fmla="*/ 360326 h 362951"/>
              <a:gd name="connsiteX5" fmla="*/ 1648046 w 1660968"/>
              <a:gd name="connsiteY5" fmla="*/ 360326 h 36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0968" h="362951">
                <a:moveTo>
                  <a:pt x="0" y="0"/>
                </a:moveTo>
                <a:cubicBezTo>
                  <a:pt x="53162" y="40856"/>
                  <a:pt x="106325" y="81713"/>
                  <a:pt x="189023" y="124046"/>
                </a:cubicBezTo>
                <a:cubicBezTo>
                  <a:pt x="271721" y="166379"/>
                  <a:pt x="358357" y="220527"/>
                  <a:pt x="496186" y="254000"/>
                </a:cubicBezTo>
                <a:cubicBezTo>
                  <a:pt x="634015" y="287473"/>
                  <a:pt x="832884" y="307163"/>
                  <a:pt x="1016000" y="324884"/>
                </a:cubicBezTo>
                <a:cubicBezTo>
                  <a:pt x="1199116" y="342605"/>
                  <a:pt x="1489542" y="354419"/>
                  <a:pt x="1594883" y="360326"/>
                </a:cubicBezTo>
                <a:cubicBezTo>
                  <a:pt x="1700224" y="366233"/>
                  <a:pt x="1648046" y="360326"/>
                  <a:pt x="1648046" y="360326"/>
                </a:cubicBezTo>
              </a:path>
            </a:pathLst>
          </a:custGeom>
          <a:ln>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37" name="Freeform 136"/>
          <p:cNvSpPr/>
          <p:nvPr/>
        </p:nvSpPr>
        <p:spPr>
          <a:xfrm>
            <a:off x="3415254" y="3689149"/>
            <a:ext cx="1694648" cy="885537"/>
          </a:xfrm>
          <a:custGeom>
            <a:avLst/>
            <a:gdLst>
              <a:gd name="connsiteX0" fmla="*/ 0 w 2008602"/>
              <a:gd name="connsiteY0" fmla="*/ 0 h 1049595"/>
              <a:gd name="connsiteX1" fmla="*/ 246216 w 2008602"/>
              <a:gd name="connsiteY1" fmla="*/ 440571 h 1049595"/>
              <a:gd name="connsiteX2" fmla="*/ 583142 w 2008602"/>
              <a:gd name="connsiteY2" fmla="*/ 764520 h 1049595"/>
              <a:gd name="connsiteX3" fmla="*/ 1127409 w 2008602"/>
              <a:gd name="connsiteY3" fmla="*/ 971847 h 1049595"/>
              <a:gd name="connsiteX4" fmla="*/ 2008602 w 2008602"/>
              <a:gd name="connsiteY4" fmla="*/ 1049595 h 1049595"/>
              <a:gd name="connsiteX5" fmla="*/ 2008602 w 2008602"/>
              <a:gd name="connsiteY5" fmla="*/ 1049595 h 10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02" h="1049595">
                <a:moveTo>
                  <a:pt x="0" y="0"/>
                </a:moveTo>
                <a:cubicBezTo>
                  <a:pt x="74513" y="156575"/>
                  <a:pt x="149026" y="313151"/>
                  <a:pt x="246216" y="440571"/>
                </a:cubicBezTo>
                <a:cubicBezTo>
                  <a:pt x="343406" y="567991"/>
                  <a:pt x="436277" y="675974"/>
                  <a:pt x="583142" y="764520"/>
                </a:cubicBezTo>
                <a:cubicBezTo>
                  <a:pt x="730007" y="853066"/>
                  <a:pt x="889832" y="924335"/>
                  <a:pt x="1127409" y="971847"/>
                </a:cubicBezTo>
                <a:cubicBezTo>
                  <a:pt x="1364986" y="1019360"/>
                  <a:pt x="2008602" y="1049595"/>
                  <a:pt x="2008602" y="1049595"/>
                </a:cubicBezTo>
                <a:lnTo>
                  <a:pt x="2008602" y="1049595"/>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38" name="Right Triangle 137"/>
          <p:cNvSpPr/>
          <p:nvPr/>
        </p:nvSpPr>
        <p:spPr>
          <a:xfrm rot="10800000" flipH="1" flipV="1">
            <a:off x="5045145" y="3629303"/>
            <a:ext cx="211984" cy="219198"/>
          </a:xfrm>
          <a:prstGeom prst="rtTriangle">
            <a:avLst/>
          </a:prstGeom>
          <a:solidFill>
            <a:srgbClr val="FFFFFF"/>
          </a:solidFill>
          <a:ln w="22225"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9" name="TextBox 158"/>
          <p:cNvSpPr txBox="1"/>
          <p:nvPr/>
        </p:nvSpPr>
        <p:spPr>
          <a:xfrm>
            <a:off x="5668424" y="3292428"/>
            <a:ext cx="2013072" cy="300082"/>
          </a:xfrm>
          <a:prstGeom prst="rect">
            <a:avLst/>
          </a:prstGeom>
          <a:noFill/>
        </p:spPr>
        <p:txBody>
          <a:bodyPr wrap="square" rtlCol="0">
            <a:spAutoFit/>
          </a:bodyPr>
          <a:lstStyle/>
          <a:p>
            <a:pPr algn="ctr"/>
            <a:r>
              <a:rPr lang="en-US" sz="1350" u="sng" dirty="0"/>
              <a:t>Theory / Simulations</a:t>
            </a:r>
          </a:p>
        </p:txBody>
      </p:sp>
      <p:sp>
        <p:nvSpPr>
          <p:cNvPr id="161" name="Rectangle 160"/>
          <p:cNvSpPr/>
          <p:nvPr/>
        </p:nvSpPr>
        <p:spPr>
          <a:xfrm>
            <a:off x="1316315" y="3090685"/>
            <a:ext cx="1532016" cy="1962578"/>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2" name="TextBox 161"/>
          <p:cNvSpPr txBox="1"/>
          <p:nvPr/>
        </p:nvSpPr>
        <p:spPr>
          <a:xfrm>
            <a:off x="1316314" y="3090685"/>
            <a:ext cx="1532018" cy="300082"/>
          </a:xfrm>
          <a:prstGeom prst="rect">
            <a:avLst/>
          </a:prstGeom>
          <a:noFill/>
        </p:spPr>
        <p:txBody>
          <a:bodyPr wrap="square" rtlCol="0">
            <a:spAutoFit/>
          </a:bodyPr>
          <a:lstStyle/>
          <a:p>
            <a:pPr algn="ctr"/>
            <a:r>
              <a:rPr lang="en-US" sz="1350" u="sng" dirty="0"/>
              <a:t>Publication</a:t>
            </a:r>
          </a:p>
        </p:txBody>
      </p:sp>
      <p:cxnSp>
        <p:nvCxnSpPr>
          <p:cNvPr id="163" name="Straight Arrow Connector 162"/>
          <p:cNvCxnSpPr>
            <a:stCxn id="128" idx="1"/>
            <a:endCxn id="161" idx="3"/>
          </p:cNvCxnSpPr>
          <p:nvPr/>
        </p:nvCxnSpPr>
        <p:spPr>
          <a:xfrm flipH="1">
            <a:off x="2848331" y="4067947"/>
            <a:ext cx="296681" cy="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cxnSp>
        <p:nvCxnSpPr>
          <p:cNvPr id="169" name="Elbow Connector 168"/>
          <p:cNvCxnSpPr>
            <a:endCxn id="128" idx="0"/>
          </p:cNvCxnSpPr>
          <p:nvPr/>
        </p:nvCxnSpPr>
        <p:spPr>
          <a:xfrm rot="5400000">
            <a:off x="5484191" y="1601993"/>
            <a:ext cx="413130" cy="2950122"/>
          </a:xfrm>
          <a:prstGeom prst="bentConnector3">
            <a:avLst/>
          </a:prstGeom>
          <a:ln w="38100" cmpd="sng">
            <a:solidFill>
              <a:srgbClr val="000000"/>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3145012" y="3286471"/>
            <a:ext cx="2128613" cy="300082"/>
          </a:xfrm>
          <a:prstGeom prst="rect">
            <a:avLst/>
          </a:prstGeom>
          <a:noFill/>
        </p:spPr>
        <p:txBody>
          <a:bodyPr wrap="square" rtlCol="0">
            <a:spAutoFit/>
          </a:bodyPr>
          <a:lstStyle/>
          <a:p>
            <a:pPr algn="ctr"/>
            <a:r>
              <a:rPr lang="en-US" sz="1350" u="sng" dirty="0"/>
              <a:t>Data analysis</a:t>
            </a:r>
          </a:p>
        </p:txBody>
      </p:sp>
      <p:pic>
        <p:nvPicPr>
          <p:cNvPr id="94" name="Picture 93" descr="fde_gen_0197_001.jpg"/>
          <p:cNvPicPr>
            <a:picLocks noChangeAspect="1"/>
          </p:cNvPicPr>
          <p:nvPr/>
        </p:nvPicPr>
        <p:blipFill>
          <a:blip r:embed="rId3" cstate="screen">
            <a:clrChange>
              <a:clrFrom>
                <a:srgbClr val="FEFEFE"/>
              </a:clrFrom>
              <a:clrTo>
                <a:srgbClr val="FEFEFE">
                  <a:alpha val="0"/>
                </a:srgbClr>
              </a:clrTo>
            </a:clrChange>
            <a:lum bright="-11000" contrast="20000"/>
            <a:extLst>
              <a:ext uri="{28A0092B-C50C-407E-A947-70E740481C1C}">
                <a14:useLocalDpi xmlns:a14="http://schemas.microsoft.com/office/drawing/2010/main"/>
              </a:ext>
            </a:extLst>
          </a:blip>
          <a:stretch>
            <a:fillRect/>
          </a:stretch>
        </p:blipFill>
        <p:spPr>
          <a:xfrm>
            <a:off x="1382770" y="1378367"/>
            <a:ext cx="1571540" cy="1061950"/>
          </a:xfrm>
          <a:prstGeom prst="rect">
            <a:avLst/>
          </a:prstGeom>
          <a:solidFill>
            <a:schemeClr val="bg1"/>
          </a:solidFill>
          <a:effectLst/>
        </p:spPr>
      </p:pic>
      <p:sp>
        <p:nvSpPr>
          <p:cNvPr id="97" name="Rectangle 96"/>
          <p:cNvSpPr/>
          <p:nvPr/>
        </p:nvSpPr>
        <p:spPr>
          <a:xfrm>
            <a:off x="1315458" y="1301832"/>
            <a:ext cx="171730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9" name="TextBox 98"/>
          <p:cNvSpPr txBox="1"/>
          <p:nvPr/>
        </p:nvSpPr>
        <p:spPr>
          <a:xfrm>
            <a:off x="1315458" y="2596808"/>
            <a:ext cx="1717302" cy="300082"/>
          </a:xfrm>
          <a:prstGeom prst="rect">
            <a:avLst/>
          </a:prstGeom>
          <a:noFill/>
        </p:spPr>
        <p:txBody>
          <a:bodyPr wrap="square" rtlCol="0">
            <a:spAutoFit/>
          </a:bodyPr>
          <a:lstStyle/>
          <a:p>
            <a:pPr algn="ctr"/>
            <a:r>
              <a:rPr lang="en-US" sz="1350" u="sng" dirty="0"/>
              <a:t>Detector</a:t>
            </a:r>
          </a:p>
        </p:txBody>
      </p:sp>
      <p:cxnSp>
        <p:nvCxnSpPr>
          <p:cNvPr id="102" name="Straight Arrow Connector 101"/>
          <p:cNvCxnSpPr>
            <a:stCxn id="104" idx="3"/>
            <a:endCxn id="65" idx="1"/>
          </p:cNvCxnSpPr>
          <p:nvPr/>
        </p:nvCxnSpPr>
        <p:spPr>
          <a:xfrm flipV="1">
            <a:off x="4291871" y="2084826"/>
            <a:ext cx="325609" cy="5254"/>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pic>
        <p:nvPicPr>
          <p:cNvPr id="153" name="Picture 152" descr="boo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3511" y="3504247"/>
            <a:ext cx="1389208" cy="1389208"/>
          </a:xfrm>
          <a:prstGeom prst="rect">
            <a:avLst/>
          </a:prstGeom>
        </p:spPr>
      </p:pic>
      <p:pic>
        <p:nvPicPr>
          <p:cNvPr id="5" name="Picture 4" descr="symbol.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38300" y="3749510"/>
            <a:ext cx="1060520" cy="1060520"/>
          </a:xfrm>
          <a:prstGeom prst="rect">
            <a:avLst/>
          </a:prstGeom>
        </p:spPr>
      </p:pic>
      <p:grpSp>
        <p:nvGrpSpPr>
          <p:cNvPr id="29" name="Group 28"/>
          <p:cNvGrpSpPr/>
          <p:nvPr/>
        </p:nvGrpSpPr>
        <p:grpSpPr>
          <a:xfrm>
            <a:off x="3032760" y="1309671"/>
            <a:ext cx="1259111" cy="1590669"/>
            <a:chOff x="2519680" y="1746227"/>
            <a:chExt cx="1678814" cy="2120893"/>
          </a:xfrm>
        </p:grpSpPr>
        <p:cxnSp>
          <p:nvCxnSpPr>
            <p:cNvPr id="96" name="Straight Arrow Connector 95"/>
            <p:cNvCxnSpPr>
              <a:stCxn id="97" idx="3"/>
              <a:endCxn id="104" idx="1"/>
            </p:cNvCxnSpPr>
            <p:nvPr/>
          </p:nvCxnSpPr>
          <p:spPr>
            <a:xfrm>
              <a:off x="2519680" y="2781547"/>
              <a:ext cx="232011" cy="5226"/>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2751691" y="1746227"/>
              <a:ext cx="1446803" cy="2081091"/>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5" name="TextBox 104"/>
            <p:cNvSpPr txBox="1"/>
            <p:nvPr/>
          </p:nvSpPr>
          <p:spPr>
            <a:xfrm>
              <a:off x="2751691" y="3467011"/>
              <a:ext cx="1446803" cy="400109"/>
            </a:xfrm>
            <a:prstGeom prst="rect">
              <a:avLst/>
            </a:prstGeom>
            <a:noFill/>
          </p:spPr>
          <p:txBody>
            <a:bodyPr wrap="square" rtlCol="0">
              <a:spAutoFit/>
            </a:bodyPr>
            <a:lstStyle/>
            <a:p>
              <a:pPr algn="ctr"/>
              <a:r>
                <a:rPr lang="en-US" sz="1350" u="sng" dirty="0"/>
                <a:t>Trigger</a:t>
              </a:r>
            </a:p>
          </p:txBody>
        </p:sp>
        <p:grpSp>
          <p:nvGrpSpPr>
            <p:cNvPr id="28" name="Group 27"/>
            <p:cNvGrpSpPr/>
            <p:nvPr/>
          </p:nvGrpSpPr>
          <p:grpSpPr>
            <a:xfrm>
              <a:off x="2882400" y="1807342"/>
              <a:ext cx="1189031" cy="1728000"/>
              <a:chOff x="2882400" y="1807342"/>
              <a:chExt cx="1189031" cy="1728000"/>
            </a:xfrm>
          </p:grpSpPr>
          <p:pic>
            <p:nvPicPr>
              <p:cNvPr id="47" name="Picture 46" descr="HL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22715" y="1807342"/>
                <a:ext cx="548716" cy="1728000"/>
              </a:xfrm>
              <a:prstGeom prst="rect">
                <a:avLst/>
              </a:prstGeom>
            </p:spPr>
          </p:pic>
          <p:pic>
            <p:nvPicPr>
              <p:cNvPr id="48" name="Picture 47" descr="L1.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82400" y="1807342"/>
                <a:ext cx="520518" cy="1728000"/>
              </a:xfrm>
              <a:prstGeom prst="rect">
                <a:avLst/>
              </a:prstGeom>
            </p:spPr>
          </p:pic>
        </p:grpSp>
      </p:grpSp>
      <p:cxnSp>
        <p:nvCxnSpPr>
          <p:cNvPr id="51" name="Straight Arrow Connector 50"/>
          <p:cNvCxnSpPr>
            <a:stCxn id="65" idx="3"/>
          </p:cNvCxnSpPr>
          <p:nvPr/>
        </p:nvCxnSpPr>
        <p:spPr>
          <a:xfrm>
            <a:off x="5022480" y="2084826"/>
            <a:ext cx="234649" cy="392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59" name="Title 3"/>
          <p:cNvSpPr>
            <a:spLocks noGrp="1"/>
          </p:cNvSpPr>
          <p:nvPr>
            <p:ph type="title"/>
          </p:nvPr>
        </p:nvSpPr>
        <p:spPr>
          <a:xfrm>
            <a:off x="1485900" y="114538"/>
            <a:ext cx="5970002" cy="914162"/>
          </a:xfrm>
        </p:spPr>
        <p:txBody>
          <a:bodyPr/>
          <a:lstStyle/>
          <a:p>
            <a:r>
              <a:rPr lang="en-US" dirty="0"/>
              <a:t>An event’s lifetime</a:t>
            </a:r>
          </a:p>
        </p:txBody>
      </p:sp>
      <p:pic>
        <p:nvPicPr>
          <p:cNvPr id="49" name="Picture 48" descr="images.png"/>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10000" b="90000" l="10000" r="90000">
                        <a14:foregroundMark x1="43191" y1="52041" x2="43191" y2="52041"/>
                        <a14:foregroundMark x1="63424" y1="51020" x2="63424" y2="51020"/>
                        <a14:foregroundMark x1="80156" y1="38265" x2="80156" y2="38265"/>
                        <a14:foregroundMark x1="73541" y1="44388" x2="73541" y2="44388"/>
                        <a14:foregroundMark x1="42412" y1="67857" x2="42412" y2="67857"/>
                        <a14:foregroundMark x1="50584" y1="62245" x2="50584" y2="62245"/>
                        <a14:foregroundMark x1="56031" y1="58163" x2="56031" y2="58163"/>
                        <a14:foregroundMark x1="42023" y1="73469" x2="42023" y2="73469"/>
                        <a14:foregroundMark x1="45914" y1="65816" x2="45914" y2="65816"/>
                        <a14:foregroundMark x1="47860" y1="63776" x2="47860" y2="63776"/>
                        <a14:foregroundMark x1="53307" y1="59694" x2="53307" y2="59694"/>
                        <a14:foregroundMark x1="60700" y1="54592" x2="60700" y2="54592"/>
                        <a14:foregroundMark x1="67315" y1="56633" x2="67315" y2="56633"/>
                        <a14:foregroundMark x1="70039" y1="52551" x2="70039" y2="52551"/>
                        <a14:foregroundMark x1="58366" y1="34184" x2="58366" y2="34184"/>
                        <a14:foregroundMark x1="64591" y1="43367" x2="64591" y2="43367"/>
                        <a14:foregroundMark x1="49416" y1="39796" x2="49416" y2="39796"/>
                        <a14:foregroundMark x1="41634" y1="52041" x2="41634" y2="52041"/>
                        <a14:foregroundMark x1="39689" y1="55102" x2="39689" y2="55102"/>
                        <a14:backgroundMark x1="40856" y1="53571" x2="40856" y2="53571"/>
                      </a14:backgroundRemoval>
                    </a14:imgEffect>
                  </a14:imgLayer>
                </a14:imgProps>
              </a:ext>
              <a:ext uri="{28A0092B-C50C-407E-A947-70E740481C1C}">
                <a14:useLocalDpi xmlns:a14="http://schemas.microsoft.com/office/drawing/2010/main"/>
              </a:ext>
            </a:extLst>
          </a:blip>
          <a:srcRect r="8584"/>
          <a:stretch/>
        </p:blipFill>
        <p:spPr>
          <a:xfrm rot="20066491">
            <a:off x="4279932" y="1688653"/>
            <a:ext cx="1003282" cy="836999"/>
          </a:xfrm>
          <a:prstGeom prst="rect">
            <a:avLst/>
          </a:prstGeom>
        </p:spPr>
      </p:pic>
      <p:sp>
        <p:nvSpPr>
          <p:cNvPr id="2" name="Slide Number Placeholder 1"/>
          <p:cNvSpPr>
            <a:spLocks noGrp="1"/>
          </p:cNvSpPr>
          <p:nvPr>
            <p:ph type="sldNum" sz="quarter" idx="12"/>
          </p:nvPr>
        </p:nvSpPr>
        <p:spPr/>
        <p:txBody>
          <a:bodyPr/>
          <a:lstStyle/>
          <a:p>
            <a:fld id="{80149149-8C21-2B45-9A08-A29B7F6116D0}" type="slidenum">
              <a:rPr lang="en-US" smtClean="0"/>
              <a:pPr/>
              <a:t>13</a:t>
            </a:fld>
            <a:endParaRPr lang="en-US"/>
          </a:p>
        </p:txBody>
      </p:sp>
      <p:sp>
        <p:nvSpPr>
          <p:cNvPr id="50" name="Rectangle 49"/>
          <p:cNvSpPr/>
          <p:nvPr/>
        </p:nvSpPr>
        <p:spPr>
          <a:xfrm>
            <a:off x="5257128" y="1304417"/>
            <a:ext cx="234763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2" name="TextBox 51"/>
          <p:cNvSpPr txBox="1"/>
          <p:nvPr/>
        </p:nvSpPr>
        <p:spPr>
          <a:xfrm>
            <a:off x="5186101" y="1309671"/>
            <a:ext cx="2486033" cy="507831"/>
          </a:xfrm>
          <a:prstGeom prst="rect">
            <a:avLst/>
          </a:prstGeom>
          <a:noFill/>
        </p:spPr>
        <p:txBody>
          <a:bodyPr wrap="square" rtlCol="0">
            <a:spAutoFit/>
          </a:bodyPr>
          <a:lstStyle/>
          <a:p>
            <a:pPr algn="ctr"/>
            <a:r>
              <a:rPr lang="en-US" sz="1350" u="sng" dirty="0"/>
              <a:t>Data preparation,</a:t>
            </a:r>
          </a:p>
          <a:p>
            <a:pPr algn="ctr"/>
            <a:r>
              <a:rPr lang="en-US" sz="1350" u="sng" dirty="0"/>
              <a:t>Reconstruction &amp; Calibration</a:t>
            </a:r>
          </a:p>
        </p:txBody>
      </p:sp>
      <p:pic>
        <p:nvPicPr>
          <p:cNvPr id="53" name="Picture 52" descr="measur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24342" y="1794418"/>
            <a:ext cx="1014499" cy="1014499"/>
          </a:xfrm>
          <a:prstGeom prst="rect">
            <a:avLst/>
          </a:prstGeom>
        </p:spPr>
      </p:pic>
      <p:sp>
        <p:nvSpPr>
          <p:cNvPr id="3" name="Date Placeholder 2">
            <a:extLst>
              <a:ext uri="{FF2B5EF4-FFF2-40B4-BE49-F238E27FC236}">
                <a16:creationId xmlns:a16="http://schemas.microsoft.com/office/drawing/2014/main" id="{AF71867E-6CF6-8745-831C-CA284A8E5A34}"/>
              </a:ext>
            </a:extLst>
          </p:cNvPr>
          <p:cNvSpPr>
            <a:spLocks noGrp="1"/>
          </p:cNvSpPr>
          <p:nvPr>
            <p:ph type="dt" sz="half" idx="10"/>
          </p:nvPr>
        </p:nvSpPr>
        <p:spPr/>
        <p:txBody>
          <a:bodyPr/>
          <a:lstStyle/>
          <a:p>
            <a:fld id="{C9DDF484-40A0-3D4D-87DA-6095BDA77774}" type="datetime1">
              <a:rPr lang="en-US" smtClean="0"/>
              <a:t>3/4/19</a:t>
            </a:fld>
            <a:endParaRPr lang="en-US"/>
          </a:p>
        </p:txBody>
      </p:sp>
      <p:sp>
        <p:nvSpPr>
          <p:cNvPr id="4" name="Footer Placeholder 3">
            <a:extLst>
              <a:ext uri="{FF2B5EF4-FFF2-40B4-BE49-F238E27FC236}">
                <a16:creationId xmlns:a16="http://schemas.microsoft.com/office/drawing/2014/main" id="{9DF18F84-4B09-8944-A136-1520E03B5C1C}"/>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1525939084"/>
      </p:ext>
    </p:extLst>
  </p:cSld>
  <p:clrMapOvr>
    <a:masterClrMapping/>
  </p:clrMapOvr>
  <mc:AlternateContent xmlns:mc="http://schemas.openxmlformats.org/markup-compatibility/2006" xmlns:p14="http://schemas.microsoft.com/office/powerpoint/2010/main">
    <mc:Choice Requires="p14">
      <p:transition spd="slow" p14:dur="2000" advTm="2012"/>
    </mc:Choice>
    <mc:Fallback xmlns="">
      <p:transition xmlns:p14="http://schemas.microsoft.com/office/powerpoint/2010/main" spd="slow" advTm="201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6112"/>
            <a:ext cx="5970002" cy="914162"/>
          </a:xfrm>
        </p:spPr>
        <p:txBody>
          <a:bodyPr/>
          <a:lstStyle/>
          <a:p>
            <a:r>
              <a:rPr lang="en-US" dirty="0"/>
              <a:t>Triggering on physics</a:t>
            </a:r>
          </a:p>
        </p:txBody>
      </p:sp>
      <p:sp>
        <p:nvSpPr>
          <p:cNvPr id="3" name="TextBox 2"/>
          <p:cNvSpPr txBox="1"/>
          <p:nvPr/>
        </p:nvSpPr>
        <p:spPr>
          <a:xfrm>
            <a:off x="2333701" y="1770454"/>
            <a:ext cx="979755" cy="369332"/>
          </a:xfrm>
          <a:prstGeom prst="rect">
            <a:avLst/>
          </a:prstGeom>
          <a:noFill/>
        </p:spPr>
        <p:txBody>
          <a:bodyPr wrap="none" rtlCol="0">
            <a:spAutoFit/>
          </a:bodyPr>
          <a:lstStyle/>
          <a:p>
            <a:r>
              <a:rPr lang="en-US" b="1" dirty="0"/>
              <a:t>40 MHz</a:t>
            </a:r>
          </a:p>
        </p:txBody>
      </p:sp>
      <p:sp>
        <p:nvSpPr>
          <p:cNvPr id="96" name="TextBox 95"/>
          <p:cNvSpPr txBox="1"/>
          <p:nvPr/>
        </p:nvSpPr>
        <p:spPr>
          <a:xfrm>
            <a:off x="2130004" y="939397"/>
            <a:ext cx="1386918" cy="300082"/>
          </a:xfrm>
          <a:prstGeom prst="rect">
            <a:avLst/>
          </a:prstGeom>
          <a:noFill/>
        </p:spPr>
        <p:txBody>
          <a:bodyPr wrap="none" rtlCol="0">
            <a:spAutoFit/>
          </a:bodyPr>
          <a:lstStyle/>
          <a:p>
            <a:r>
              <a:rPr lang="en-US" sz="1350" b="1" dirty="0"/>
              <a:t>LHC collisions</a:t>
            </a:r>
          </a:p>
        </p:txBody>
      </p:sp>
      <p:sp>
        <p:nvSpPr>
          <p:cNvPr id="84" name="Rectangle 83"/>
          <p:cNvSpPr/>
          <p:nvPr/>
        </p:nvSpPr>
        <p:spPr>
          <a:xfrm>
            <a:off x="3923124" y="1943579"/>
            <a:ext cx="752700" cy="2574024"/>
          </a:xfrm>
          <a:prstGeom prst="rect">
            <a:avLst/>
          </a:prstGeom>
          <a:solidFill>
            <a:schemeClr val="accent2">
              <a:lumMod val="40000"/>
              <a:lumOff val="6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7" name="TextBox 96"/>
          <p:cNvSpPr txBox="1"/>
          <p:nvPr/>
        </p:nvSpPr>
        <p:spPr>
          <a:xfrm>
            <a:off x="4503332" y="4582730"/>
            <a:ext cx="1114408" cy="369332"/>
          </a:xfrm>
          <a:prstGeom prst="rect">
            <a:avLst/>
          </a:prstGeom>
          <a:noFill/>
        </p:spPr>
        <p:txBody>
          <a:bodyPr wrap="none" rtlCol="0">
            <a:spAutoFit/>
          </a:bodyPr>
          <a:lstStyle/>
          <a:p>
            <a:r>
              <a:rPr lang="en-US" b="1" dirty="0"/>
              <a:t>~100kHz</a:t>
            </a:r>
          </a:p>
        </p:txBody>
      </p:sp>
      <p:sp>
        <p:nvSpPr>
          <p:cNvPr id="99" name="TextBox 98"/>
          <p:cNvSpPr txBox="1"/>
          <p:nvPr/>
        </p:nvSpPr>
        <p:spPr>
          <a:xfrm>
            <a:off x="6880235" y="4582730"/>
            <a:ext cx="857927" cy="369332"/>
          </a:xfrm>
          <a:prstGeom prst="rect">
            <a:avLst/>
          </a:prstGeom>
          <a:noFill/>
        </p:spPr>
        <p:txBody>
          <a:bodyPr wrap="none" rtlCol="0">
            <a:spAutoFit/>
          </a:bodyPr>
          <a:lstStyle/>
          <a:p>
            <a:r>
              <a:rPr lang="en-US" b="1" dirty="0"/>
              <a:t>~1kHz</a:t>
            </a:r>
          </a:p>
        </p:txBody>
      </p:sp>
      <p:sp>
        <p:nvSpPr>
          <p:cNvPr id="85" name="Rectangle 84"/>
          <p:cNvSpPr/>
          <p:nvPr/>
        </p:nvSpPr>
        <p:spPr>
          <a:xfrm>
            <a:off x="5440522" y="1930523"/>
            <a:ext cx="792079" cy="2574024"/>
          </a:xfrm>
          <a:prstGeom prst="rect">
            <a:avLst/>
          </a:prstGeom>
          <a:solidFill>
            <a:schemeClr val="accent2">
              <a:lumMod val="40000"/>
              <a:lumOff val="6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6" name="TextBox 85"/>
          <p:cNvSpPr txBox="1"/>
          <p:nvPr/>
        </p:nvSpPr>
        <p:spPr>
          <a:xfrm>
            <a:off x="5551664" y="1920890"/>
            <a:ext cx="616387" cy="369332"/>
          </a:xfrm>
          <a:prstGeom prst="rect">
            <a:avLst/>
          </a:prstGeom>
          <a:noFill/>
        </p:spPr>
        <p:txBody>
          <a:bodyPr wrap="none" rtlCol="0">
            <a:spAutoFit/>
          </a:bodyPr>
          <a:lstStyle/>
          <a:p>
            <a:r>
              <a:rPr lang="en-US" b="1" dirty="0"/>
              <a:t>HLT</a:t>
            </a:r>
          </a:p>
        </p:txBody>
      </p:sp>
      <p:sp>
        <p:nvSpPr>
          <p:cNvPr id="103" name="TextBox 102"/>
          <p:cNvSpPr txBox="1"/>
          <p:nvPr/>
        </p:nvSpPr>
        <p:spPr>
          <a:xfrm>
            <a:off x="4078089" y="1930523"/>
            <a:ext cx="453970" cy="369332"/>
          </a:xfrm>
          <a:prstGeom prst="rect">
            <a:avLst/>
          </a:prstGeom>
          <a:noFill/>
        </p:spPr>
        <p:txBody>
          <a:bodyPr wrap="none" rtlCol="0">
            <a:spAutoFit/>
          </a:bodyPr>
          <a:lstStyle/>
          <a:p>
            <a:r>
              <a:rPr lang="en-US" b="1" dirty="0"/>
              <a:t>L1</a:t>
            </a:r>
          </a:p>
        </p:txBody>
      </p:sp>
      <p:sp>
        <p:nvSpPr>
          <p:cNvPr id="89" name="Right Arrow 88"/>
          <p:cNvSpPr/>
          <p:nvPr/>
        </p:nvSpPr>
        <p:spPr>
          <a:xfrm>
            <a:off x="4675824" y="3005509"/>
            <a:ext cx="540000" cy="749550"/>
          </a:xfrm>
          <a:prstGeom prst="right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5" name="Right Arrow 114"/>
          <p:cNvSpPr/>
          <p:nvPr/>
        </p:nvSpPr>
        <p:spPr>
          <a:xfrm>
            <a:off x="6232040" y="2992453"/>
            <a:ext cx="540000" cy="749550"/>
          </a:xfrm>
          <a:prstGeom prst="right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TextBox 3"/>
          <p:cNvSpPr txBox="1"/>
          <p:nvPr/>
        </p:nvSpPr>
        <p:spPr>
          <a:xfrm>
            <a:off x="4618658" y="934456"/>
            <a:ext cx="3115020" cy="300082"/>
          </a:xfrm>
          <a:prstGeom prst="rect">
            <a:avLst/>
          </a:prstGeom>
          <a:noFill/>
        </p:spPr>
        <p:txBody>
          <a:bodyPr wrap="none" rtlCol="0">
            <a:spAutoFit/>
          </a:bodyPr>
          <a:lstStyle/>
          <a:p>
            <a:r>
              <a:rPr lang="en-US" sz="1350" dirty="0"/>
              <a:t>The ATLAS / CMS paradigm in “Run2”</a:t>
            </a:r>
          </a:p>
        </p:txBody>
      </p:sp>
      <p:pic>
        <p:nvPicPr>
          <p:cNvPr id="28" name="Picture 27" descr="Untitled.png"/>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143000" y="932214"/>
            <a:ext cx="1625529" cy="1215000"/>
          </a:xfrm>
          <a:prstGeom prst="rect">
            <a:avLst/>
          </a:prstGeom>
        </p:spPr>
      </p:pic>
      <p:pic>
        <p:nvPicPr>
          <p:cNvPr id="29" name="Picture 28" descr="Untitled.png"/>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flipH="1">
            <a:off x="2768529" y="934456"/>
            <a:ext cx="1625529" cy="1215000"/>
          </a:xfrm>
          <a:prstGeom prst="rect">
            <a:avLst/>
          </a:prstGeom>
        </p:spPr>
      </p:pic>
      <p:pic>
        <p:nvPicPr>
          <p:cNvPr id="9" name="Picture 8" descr="001-computer-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75633" y="2670472"/>
            <a:ext cx="524852" cy="524852"/>
          </a:xfrm>
          <a:prstGeom prst="rect">
            <a:avLst/>
          </a:prstGeom>
        </p:spPr>
      </p:pic>
      <p:pic>
        <p:nvPicPr>
          <p:cNvPr id="10" name="Picture 9" descr="003-compute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04322" y="3574583"/>
            <a:ext cx="577516" cy="577516"/>
          </a:xfrm>
          <a:prstGeom prst="rect">
            <a:avLst/>
          </a:prstGeom>
        </p:spPr>
      </p:pic>
      <p:pic>
        <p:nvPicPr>
          <p:cNvPr id="11" name="Picture 10" descr="004-technology-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71002" y="3503927"/>
            <a:ext cx="740709" cy="740709"/>
          </a:xfrm>
          <a:prstGeom prst="rect">
            <a:avLst/>
          </a:prstGeom>
        </p:spPr>
      </p:pic>
      <p:pic>
        <p:nvPicPr>
          <p:cNvPr id="12" name="Picture 11" descr="002-technology-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78930" y="2665670"/>
            <a:ext cx="653566" cy="653566"/>
          </a:xfrm>
          <a:prstGeom prst="rect">
            <a:avLst/>
          </a:prstGeom>
        </p:spPr>
      </p:pic>
      <p:sp>
        <p:nvSpPr>
          <p:cNvPr id="13" name="Bent-Up Arrow 12"/>
          <p:cNvSpPr/>
          <p:nvPr/>
        </p:nvSpPr>
        <p:spPr>
          <a:xfrm rot="5400000">
            <a:off x="2571415" y="2804916"/>
            <a:ext cx="1032506" cy="754013"/>
          </a:xfrm>
          <a:prstGeom prst="bentUpArrow">
            <a:avLst>
              <a:gd name="adj1" fmla="val 45213"/>
              <a:gd name="adj2" fmla="val 44202"/>
              <a:gd name="adj3" fmla="val 38137"/>
            </a:avLst>
          </a:prstGeom>
          <a:solidFill>
            <a:srgbClr val="4584D3"/>
          </a:solidFill>
          <a:ln>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30" name="Picture 29" descr="images.png"/>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10000" b="90000" l="10000" r="90000">
                        <a14:foregroundMark x1="43191" y1="52041" x2="43191" y2="52041"/>
                        <a14:foregroundMark x1="63424" y1="51020" x2="63424" y2="51020"/>
                        <a14:foregroundMark x1="80156" y1="38265" x2="80156" y2="38265"/>
                        <a14:foregroundMark x1="73541" y1="44388" x2="73541" y2="44388"/>
                        <a14:foregroundMark x1="42412" y1="67857" x2="42412" y2="67857"/>
                        <a14:foregroundMark x1="50584" y1="62245" x2="50584" y2="62245"/>
                        <a14:foregroundMark x1="56031" y1="58163" x2="56031" y2="58163"/>
                        <a14:foregroundMark x1="42023" y1="73469" x2="42023" y2="73469"/>
                        <a14:foregroundMark x1="45914" y1="65816" x2="45914" y2="65816"/>
                        <a14:foregroundMark x1="47860" y1="63776" x2="47860" y2="63776"/>
                        <a14:foregroundMark x1="53307" y1="59694" x2="53307" y2="59694"/>
                        <a14:foregroundMark x1="60700" y1="54592" x2="60700" y2="54592"/>
                        <a14:foregroundMark x1="67315" y1="56633" x2="67315" y2="56633"/>
                        <a14:foregroundMark x1="70039" y1="52551" x2="70039" y2="52551"/>
                        <a14:foregroundMark x1="58366" y1="34184" x2="58366" y2="34184"/>
                        <a14:foregroundMark x1="64591" y1="43367" x2="64591" y2="43367"/>
                        <a14:foregroundMark x1="49416" y1="39796" x2="49416" y2="39796"/>
                        <a14:foregroundMark x1="41634" y1="52041" x2="41634" y2="52041"/>
                        <a14:foregroundMark x1="39689" y1="55102" x2="39689" y2="55102"/>
                        <a14:backgroundMark x1="40856" y1="53571" x2="40856" y2="53571"/>
                      </a14:backgroundRemoval>
                    </a14:imgEffect>
                  </a14:imgLayer>
                </a14:imgProps>
              </a:ext>
              <a:ext uri="{28A0092B-C50C-407E-A947-70E740481C1C}">
                <a14:useLocalDpi xmlns:a14="http://schemas.microsoft.com/office/drawing/2010/main"/>
              </a:ext>
            </a:extLst>
          </a:blip>
          <a:srcRect r="8584"/>
          <a:stretch/>
        </p:blipFill>
        <p:spPr>
          <a:xfrm rot="20066491">
            <a:off x="6403187" y="2837155"/>
            <a:ext cx="1549312" cy="1292530"/>
          </a:xfrm>
          <a:prstGeom prst="rect">
            <a:avLst/>
          </a:prstGeom>
        </p:spPr>
      </p:pic>
      <p:sp>
        <p:nvSpPr>
          <p:cNvPr id="5" name="Slide Number Placeholder 4"/>
          <p:cNvSpPr>
            <a:spLocks noGrp="1"/>
          </p:cNvSpPr>
          <p:nvPr>
            <p:ph type="sldNum" sz="quarter" idx="12"/>
          </p:nvPr>
        </p:nvSpPr>
        <p:spPr/>
        <p:txBody>
          <a:bodyPr/>
          <a:lstStyle/>
          <a:p>
            <a:fld id="{80149149-8C21-2B45-9A08-A29B7F6116D0}" type="slidenum">
              <a:rPr lang="en-US" smtClean="0"/>
              <a:pPr/>
              <a:t>14</a:t>
            </a:fld>
            <a:endParaRPr lang="en-US"/>
          </a:p>
        </p:txBody>
      </p:sp>
      <p:sp>
        <p:nvSpPr>
          <p:cNvPr id="6" name="Date Placeholder 5">
            <a:extLst>
              <a:ext uri="{FF2B5EF4-FFF2-40B4-BE49-F238E27FC236}">
                <a16:creationId xmlns:a16="http://schemas.microsoft.com/office/drawing/2014/main" id="{0DF510A6-365D-8049-AB03-6965D1D11DD9}"/>
              </a:ext>
            </a:extLst>
          </p:cNvPr>
          <p:cNvSpPr>
            <a:spLocks noGrp="1"/>
          </p:cNvSpPr>
          <p:nvPr>
            <p:ph type="dt" sz="half" idx="10"/>
          </p:nvPr>
        </p:nvSpPr>
        <p:spPr/>
        <p:txBody>
          <a:bodyPr/>
          <a:lstStyle/>
          <a:p>
            <a:fld id="{DFC051E2-4B11-3842-8125-4089FB9300F2}" type="datetime1">
              <a:rPr lang="en-US" smtClean="0"/>
              <a:t>3/4/19</a:t>
            </a:fld>
            <a:endParaRPr lang="en-US"/>
          </a:p>
        </p:txBody>
      </p:sp>
      <p:sp>
        <p:nvSpPr>
          <p:cNvPr id="7" name="Footer Placeholder 6">
            <a:extLst>
              <a:ext uri="{FF2B5EF4-FFF2-40B4-BE49-F238E27FC236}">
                <a16:creationId xmlns:a16="http://schemas.microsoft.com/office/drawing/2014/main" id="{2F2BD401-2278-274E-BEA1-E454CA70687B}"/>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3169059741"/>
      </p:ext>
    </p:extLst>
  </p:cSld>
  <p:clrMapOvr>
    <a:masterClrMapping/>
  </p:clrMapOvr>
  <mc:AlternateContent xmlns:mc="http://schemas.openxmlformats.org/markup-compatibility/2006" xmlns:p14="http://schemas.microsoft.com/office/powerpoint/2010/main">
    <mc:Choice Requires="p14">
      <p:transition spd="slow" p14:dur="2000" advTm="8992"/>
    </mc:Choice>
    <mc:Fallback xmlns="">
      <p:transition xmlns:p14="http://schemas.microsoft.com/office/powerpoint/2010/main" spd="slow" advTm="899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Particles through matter</a:t>
            </a:r>
          </a:p>
        </p:txBody>
      </p:sp>
      <p:pic>
        <p:nvPicPr>
          <p:cNvPr id="5" name="Picture 4" descr="decay_chart.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24540" y="1180917"/>
            <a:ext cx="6092791" cy="3845902"/>
          </a:xfrm>
          <a:prstGeom prst="rect">
            <a:avLst/>
          </a:prstGeom>
        </p:spPr>
      </p:pic>
      <p:sp>
        <p:nvSpPr>
          <p:cNvPr id="3" name="Slide Number Placeholder 2"/>
          <p:cNvSpPr>
            <a:spLocks noGrp="1"/>
          </p:cNvSpPr>
          <p:nvPr>
            <p:ph type="sldNum" sz="quarter" idx="12"/>
          </p:nvPr>
        </p:nvSpPr>
        <p:spPr/>
        <p:txBody>
          <a:bodyPr/>
          <a:lstStyle/>
          <a:p>
            <a:fld id="{80149149-8C21-2B45-9A08-A29B7F6116D0}" type="slidenum">
              <a:rPr lang="en-US" smtClean="0"/>
              <a:pPr/>
              <a:t>15</a:t>
            </a:fld>
            <a:endParaRPr lang="en-US"/>
          </a:p>
        </p:txBody>
      </p:sp>
      <p:sp>
        <p:nvSpPr>
          <p:cNvPr id="4" name="Date Placeholder 3">
            <a:extLst>
              <a:ext uri="{FF2B5EF4-FFF2-40B4-BE49-F238E27FC236}">
                <a16:creationId xmlns:a16="http://schemas.microsoft.com/office/drawing/2014/main" id="{4FB49DA3-1CE3-CB47-A3F4-F4864688CEA7}"/>
              </a:ext>
            </a:extLst>
          </p:cNvPr>
          <p:cNvSpPr>
            <a:spLocks noGrp="1"/>
          </p:cNvSpPr>
          <p:nvPr>
            <p:ph type="dt" sz="half" idx="10"/>
          </p:nvPr>
        </p:nvSpPr>
        <p:spPr/>
        <p:txBody>
          <a:bodyPr/>
          <a:lstStyle/>
          <a:p>
            <a:fld id="{DE741F03-6F3F-8F45-96AF-E8CABE2E0EAB}" type="datetime1">
              <a:rPr lang="en-US" smtClean="0"/>
              <a:t>3/4/19</a:t>
            </a:fld>
            <a:endParaRPr lang="en-US"/>
          </a:p>
        </p:txBody>
      </p:sp>
      <p:sp>
        <p:nvSpPr>
          <p:cNvPr id="6" name="Footer Placeholder 5">
            <a:extLst>
              <a:ext uri="{FF2B5EF4-FFF2-40B4-BE49-F238E27FC236}">
                <a16:creationId xmlns:a16="http://schemas.microsoft.com/office/drawing/2014/main" id="{96D9FB92-4642-4846-BEBB-0411F373A84D}"/>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2814139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6112" y="2810463"/>
            <a:ext cx="1712708" cy="1727999"/>
          </a:xfrm>
          <a:prstGeom prst="rect">
            <a:avLst/>
          </a:prstGeom>
        </p:spPr>
      </p:pic>
      <p:sp>
        <p:nvSpPr>
          <p:cNvPr id="2" name="Title 1"/>
          <p:cNvSpPr>
            <a:spLocks noGrp="1"/>
          </p:cNvSpPr>
          <p:nvPr>
            <p:ph type="title"/>
          </p:nvPr>
        </p:nvSpPr>
        <p:spPr/>
        <p:txBody>
          <a:bodyPr>
            <a:normAutofit fontScale="90000"/>
          </a:bodyPr>
          <a:lstStyle/>
          <a:p>
            <a:r>
              <a:rPr lang="en-US" dirty="0"/>
              <a:t>A Detector (e.g. ATLAS)</a:t>
            </a:r>
          </a:p>
        </p:txBody>
      </p:sp>
      <p:pic>
        <p:nvPicPr>
          <p:cNvPr id="5" name="Picture 4" descr="fde_gen_0197_001.jpg"/>
          <p:cNvPicPr>
            <a:picLocks noChangeAspect="1"/>
          </p:cNvPicPr>
          <p:nvPr/>
        </p:nvPicPr>
        <p:blipFill>
          <a:blip r:embed="rId4" cstate="screen">
            <a:clrChange>
              <a:clrFrom>
                <a:srgbClr val="FEFEFE"/>
              </a:clrFrom>
              <a:clrTo>
                <a:srgbClr val="FEFEFE">
                  <a:alpha val="0"/>
                </a:srgbClr>
              </a:clrTo>
            </a:clrChange>
            <a:lum bright="-11000" contrast="20000"/>
            <a:extLst>
              <a:ext uri="{28A0092B-C50C-407E-A947-70E740481C1C}">
                <a14:useLocalDpi xmlns:a14="http://schemas.microsoft.com/office/drawing/2010/main"/>
              </a:ext>
            </a:extLst>
          </a:blip>
          <a:stretch>
            <a:fillRect/>
          </a:stretch>
        </p:blipFill>
        <p:spPr>
          <a:xfrm>
            <a:off x="1058577" y="1075667"/>
            <a:ext cx="2060226" cy="1307732"/>
          </a:xfrm>
          <a:prstGeom prst="rect">
            <a:avLst/>
          </a:prstGeom>
          <a:solidFill>
            <a:schemeClr val="bg1"/>
          </a:solidFill>
          <a:effectLst/>
        </p:spPr>
      </p:pic>
      <p:sp>
        <p:nvSpPr>
          <p:cNvPr id="12" name="TextBox 11"/>
          <p:cNvSpPr txBox="1">
            <a:spLocks noChangeArrowheads="1"/>
          </p:cNvSpPr>
          <p:nvPr/>
        </p:nvSpPr>
        <p:spPr bwMode="auto">
          <a:xfrm>
            <a:off x="4483911" y="997944"/>
            <a:ext cx="4296101" cy="2239074"/>
          </a:xfrm>
          <a:prstGeom prst="rect">
            <a:avLst/>
          </a:prstGeom>
          <a:noFill/>
          <a:ln w="9525">
            <a:noFill/>
            <a:miter lim="800000"/>
            <a:headEnd/>
            <a:tailEnd/>
          </a:ln>
        </p:spPr>
        <p:txBody>
          <a:bodyPr wrap="square">
            <a:prstTxWarp prst="textNoShape">
              <a:avLst/>
            </a:prstTxWarp>
            <a:spAutoFit/>
          </a:bodyPr>
          <a:lstStyle/>
          <a:p>
            <a:pPr algn="r"/>
            <a:r>
              <a:rPr lang="en-US" b="1" dirty="0">
                <a:ea typeface="Eurostile" charset="0"/>
                <a:cs typeface="Chalkduster"/>
              </a:rPr>
              <a:t>Simplified Detector Transverse View</a:t>
            </a:r>
          </a:p>
          <a:p>
            <a:pPr algn="r"/>
            <a:r>
              <a:rPr lang="en-US" sz="1350" b="1" dirty="0" err="1">
                <a:solidFill>
                  <a:srgbClr val="438E4B"/>
                </a:solidFill>
                <a:ea typeface="Eurostile" charset="0"/>
                <a:cs typeface="Chalkduster"/>
              </a:rPr>
              <a:t>Muon</a:t>
            </a:r>
            <a:r>
              <a:rPr lang="en-US" sz="1350" b="1" dirty="0">
                <a:solidFill>
                  <a:srgbClr val="438E4B"/>
                </a:solidFill>
                <a:ea typeface="Eurostile" charset="0"/>
                <a:cs typeface="Chalkduster"/>
              </a:rPr>
              <a:t> Spectrometer</a:t>
            </a:r>
          </a:p>
          <a:p>
            <a:pPr algn="r"/>
            <a:r>
              <a:rPr lang="en-US" sz="1350" b="1" dirty="0" err="1">
                <a:solidFill>
                  <a:schemeClr val="accent4">
                    <a:lumMod val="75000"/>
                  </a:schemeClr>
                </a:solidFill>
                <a:ea typeface="Eurostile" charset="0"/>
                <a:cs typeface="Chalkduster"/>
              </a:rPr>
              <a:t>Toroids</a:t>
            </a:r>
            <a:endParaRPr lang="en-US" sz="1350" b="1" dirty="0">
              <a:solidFill>
                <a:schemeClr val="accent4">
                  <a:lumMod val="75000"/>
                </a:schemeClr>
              </a:solidFill>
              <a:ea typeface="Eurostile" charset="0"/>
              <a:cs typeface="Chalkduster"/>
            </a:endParaRPr>
          </a:p>
          <a:p>
            <a:pPr algn="r"/>
            <a:r>
              <a:rPr lang="en-US" sz="1350" b="1" dirty="0" err="1">
                <a:solidFill>
                  <a:srgbClr val="7CB4C2"/>
                </a:solidFill>
                <a:ea typeface="Eurostile" charset="0"/>
                <a:cs typeface="Chalkduster"/>
              </a:rPr>
              <a:t>HadCAL</a:t>
            </a:r>
            <a:endParaRPr lang="en-US" sz="1350" b="1" dirty="0">
              <a:solidFill>
                <a:srgbClr val="7CB4C2"/>
              </a:solidFill>
              <a:ea typeface="Eurostile" charset="0"/>
              <a:cs typeface="Chalkduster"/>
            </a:endParaRPr>
          </a:p>
          <a:p>
            <a:pPr algn="r"/>
            <a:r>
              <a:rPr lang="en-US" sz="1350" b="1" dirty="0">
                <a:solidFill>
                  <a:srgbClr val="CFBCD6"/>
                </a:solidFill>
                <a:ea typeface="Eurostile" charset="0"/>
                <a:cs typeface="Chalkduster"/>
              </a:rPr>
              <a:t>EMCAL</a:t>
            </a:r>
          </a:p>
          <a:p>
            <a:pPr algn="r"/>
            <a:r>
              <a:rPr lang="en-US" sz="1350" b="1" dirty="0">
                <a:solidFill>
                  <a:srgbClr val="E4C62D"/>
                </a:solidFill>
                <a:ea typeface="Eurostile" charset="0"/>
                <a:cs typeface="Chalkduster"/>
              </a:rPr>
              <a:t>Solenoid</a:t>
            </a:r>
          </a:p>
          <a:p>
            <a:pPr algn="r"/>
            <a:r>
              <a:rPr lang="en-US" sz="1350" b="1" dirty="0">
                <a:solidFill>
                  <a:srgbClr val="9F4719"/>
                </a:solidFill>
                <a:ea typeface="Eurostile" charset="0"/>
                <a:cs typeface="Chalkduster"/>
              </a:rPr>
              <a:t>TRT</a:t>
            </a:r>
          </a:p>
          <a:p>
            <a:pPr algn="r"/>
            <a:r>
              <a:rPr lang="en-US" sz="1350" b="1" dirty="0">
                <a:solidFill>
                  <a:srgbClr val="EA9429"/>
                </a:solidFill>
                <a:ea typeface="Eurostile" charset="0"/>
                <a:cs typeface="Chalkduster"/>
              </a:rPr>
              <a:t>SCT</a:t>
            </a:r>
          </a:p>
          <a:p>
            <a:pPr algn="r"/>
            <a:r>
              <a:rPr lang="en-US" sz="1350" b="1" dirty="0">
                <a:solidFill>
                  <a:srgbClr val="E792C4"/>
                </a:solidFill>
                <a:ea typeface="Eurostile" charset="0"/>
                <a:cs typeface="Chalkduster"/>
              </a:rPr>
              <a:t>Pixels</a:t>
            </a:r>
          </a:p>
          <a:p>
            <a:pPr algn="r"/>
            <a:endParaRPr lang="en-US" sz="1350" b="1" dirty="0">
              <a:ea typeface="Eurostile" charset="0"/>
              <a:cs typeface="Chalkduster"/>
            </a:endParaRPr>
          </a:p>
        </p:txBody>
      </p:sp>
      <p:grpSp>
        <p:nvGrpSpPr>
          <p:cNvPr id="128" name="Group 127"/>
          <p:cNvGrpSpPr>
            <a:grpSpLocks noChangeAspect="1"/>
          </p:cNvGrpSpPr>
          <p:nvPr/>
        </p:nvGrpSpPr>
        <p:grpSpPr>
          <a:xfrm>
            <a:off x="3447539" y="1455374"/>
            <a:ext cx="3645000" cy="3645000"/>
            <a:chOff x="3988239" y="1885712"/>
            <a:chExt cx="4103999" cy="4103996"/>
          </a:xfrm>
        </p:grpSpPr>
        <p:grpSp>
          <p:nvGrpSpPr>
            <p:cNvPr id="129" name="Group 128"/>
            <p:cNvGrpSpPr/>
            <p:nvPr/>
          </p:nvGrpSpPr>
          <p:grpSpPr>
            <a:xfrm>
              <a:off x="3988239" y="1885712"/>
              <a:ext cx="4103999" cy="4103996"/>
              <a:chOff x="2922257" y="1992320"/>
              <a:chExt cx="4837621" cy="4859355"/>
            </a:xfrm>
          </p:grpSpPr>
          <p:grpSp>
            <p:nvGrpSpPr>
              <p:cNvPr id="153" name="Group 152"/>
              <p:cNvGrpSpPr>
                <a:grpSpLocks noChangeAspect="1"/>
              </p:cNvGrpSpPr>
              <p:nvPr/>
            </p:nvGrpSpPr>
            <p:grpSpPr>
              <a:xfrm>
                <a:off x="3004340" y="2070566"/>
                <a:ext cx="4679997" cy="4680000"/>
                <a:chOff x="3784877" y="1956159"/>
                <a:chExt cx="3960000" cy="3960003"/>
              </a:xfrm>
            </p:grpSpPr>
            <p:sp>
              <p:nvSpPr>
                <p:cNvPr id="174"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75"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76"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77"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78"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79"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180"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81"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154" name="Group 153"/>
              <p:cNvGrpSpPr/>
              <p:nvPr/>
            </p:nvGrpSpPr>
            <p:grpSpPr>
              <a:xfrm>
                <a:off x="2922257" y="1992320"/>
                <a:ext cx="4837621" cy="4859355"/>
                <a:chOff x="2922257" y="1992320"/>
                <a:chExt cx="4837621" cy="4859355"/>
              </a:xfrm>
            </p:grpSpPr>
            <p:sp>
              <p:nvSpPr>
                <p:cNvPr id="155" name="Rounded Rectangle 154"/>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6" name="Rounded Rectangle 155"/>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7" name="Rounded Rectangle 156"/>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8" name="Rounded Rectangle 157"/>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159" name="Group 158"/>
                <p:cNvGrpSpPr/>
                <p:nvPr/>
              </p:nvGrpSpPr>
              <p:grpSpPr>
                <a:xfrm rot="16200000">
                  <a:off x="5111486" y="2021160"/>
                  <a:ext cx="471714" cy="4825071"/>
                  <a:chOff x="5290934" y="2144720"/>
                  <a:chExt cx="471714" cy="4825071"/>
                </a:xfrm>
              </p:grpSpPr>
              <p:sp>
                <p:nvSpPr>
                  <p:cNvPr id="170" name="Rounded Rectangle 169"/>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71" name="Rounded Rectangle 170"/>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72" name="Rounded Rectangle 171"/>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73" name="Rounded Rectangle 172"/>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160" name="Group 159"/>
                <p:cNvGrpSpPr/>
                <p:nvPr/>
              </p:nvGrpSpPr>
              <p:grpSpPr>
                <a:xfrm rot="18898843">
                  <a:off x="5098936" y="1992127"/>
                  <a:ext cx="471714" cy="4825071"/>
                  <a:chOff x="5290934" y="2144720"/>
                  <a:chExt cx="471714" cy="4825071"/>
                </a:xfrm>
              </p:grpSpPr>
              <p:sp>
                <p:nvSpPr>
                  <p:cNvPr id="166" name="Rounded Rectangle 165"/>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7" name="Rounded Rectangle 166"/>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8" name="Rounded Rectangle 167"/>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9" name="Rounded Rectangle 168"/>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161" name="Group 160"/>
                <p:cNvGrpSpPr/>
                <p:nvPr/>
              </p:nvGrpSpPr>
              <p:grpSpPr>
                <a:xfrm rot="2699814">
                  <a:off x="5133413" y="2026604"/>
                  <a:ext cx="471714" cy="4825071"/>
                  <a:chOff x="5290934" y="2144720"/>
                  <a:chExt cx="471714" cy="4825071"/>
                </a:xfrm>
              </p:grpSpPr>
              <p:sp>
                <p:nvSpPr>
                  <p:cNvPr id="162" name="Rounded Rectangle 161"/>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3" name="Rounded Rectangle 162"/>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4" name="Rounded Rectangle 163"/>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5" name="Rounded Rectangle 164"/>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sp>
          <p:nvSpPr>
            <p:cNvPr id="130" name="Text Box 6"/>
            <p:cNvSpPr txBox="1">
              <a:spLocks noChangeArrowheads="1"/>
            </p:cNvSpPr>
            <p:nvPr/>
          </p:nvSpPr>
          <p:spPr bwMode="auto">
            <a:xfrm rot="3894420">
              <a:off x="7190256" y="3208794"/>
              <a:ext cx="638102" cy="298885"/>
            </a:xfrm>
            <a:prstGeom prst="rect">
              <a:avLst/>
            </a:prstGeom>
            <a:noFill/>
            <a:ln w="9525">
              <a:noFill/>
              <a:miter lim="800000"/>
              <a:headEnd/>
              <a:tailEnd/>
            </a:ln>
          </p:spPr>
          <p:txBody>
            <a:bodyPr>
              <a:prstTxWarp prst="textNoShape">
                <a:avLst/>
              </a:prstTxWarp>
              <a:spAutoFit/>
            </a:bodyPr>
            <a:lstStyle/>
            <a:p>
              <a:r>
                <a:rPr lang="en-US" sz="1125" b="1" dirty="0">
                  <a:solidFill>
                    <a:schemeClr val="accent6">
                      <a:lumMod val="40000"/>
                      <a:lumOff val="60000"/>
                    </a:schemeClr>
                  </a:solidFill>
                  <a:cs typeface="Chalkduster"/>
                </a:rPr>
                <a:t>Jet</a:t>
              </a:r>
            </a:p>
          </p:txBody>
        </p:sp>
        <p:sp>
          <p:nvSpPr>
            <p:cNvPr id="131" name="Freeform 17"/>
            <p:cNvSpPr>
              <a:spLocks/>
            </p:cNvSpPr>
            <p:nvPr/>
          </p:nvSpPr>
          <p:spPr bwMode="auto">
            <a:xfrm>
              <a:off x="6083147" y="3961378"/>
              <a:ext cx="916876" cy="1708126"/>
            </a:xfrm>
            <a:custGeom>
              <a:avLst/>
              <a:gdLst>
                <a:gd name="T0" fmla="*/ 0 w 912"/>
                <a:gd name="T1" fmla="*/ 0 h 1536"/>
                <a:gd name="T2" fmla="*/ 2147483647 w 912"/>
                <a:gd name="T3" fmla="*/ 2147483647 h 1536"/>
                <a:gd name="T4" fmla="*/ 2147483647 w 912"/>
                <a:gd name="T5" fmla="*/ 2147483647 h 1536"/>
                <a:gd name="T6" fmla="*/ 2147483647 w 912"/>
                <a:gd name="T7" fmla="*/ 2147483647 h 1536"/>
                <a:gd name="T8" fmla="*/ 0 60000 65536"/>
                <a:gd name="T9" fmla="*/ 0 60000 65536"/>
                <a:gd name="T10" fmla="*/ 0 60000 65536"/>
                <a:gd name="T11" fmla="*/ 0 60000 65536"/>
                <a:gd name="T12" fmla="*/ 0 w 912"/>
                <a:gd name="T13" fmla="*/ 0 h 1536"/>
                <a:gd name="T14" fmla="*/ 912 w 912"/>
                <a:gd name="T15" fmla="*/ 1536 h 1536"/>
              </a:gdLst>
              <a:ahLst/>
              <a:cxnLst>
                <a:cxn ang="T8">
                  <a:pos x="T0" y="T1"/>
                </a:cxn>
                <a:cxn ang="T9">
                  <a:pos x="T2" y="T3"/>
                </a:cxn>
                <a:cxn ang="T10">
                  <a:pos x="T4" y="T5"/>
                </a:cxn>
                <a:cxn ang="T11">
                  <a:pos x="T6" y="T7"/>
                </a:cxn>
              </a:cxnLst>
              <a:rect l="T12" t="T13" r="T14" b="T15"/>
              <a:pathLst>
                <a:path w="912" h="1536">
                  <a:moveTo>
                    <a:pt x="0" y="0"/>
                  </a:moveTo>
                  <a:cubicBezTo>
                    <a:pt x="184" y="84"/>
                    <a:pt x="368" y="168"/>
                    <a:pt x="480" y="288"/>
                  </a:cubicBezTo>
                  <a:cubicBezTo>
                    <a:pt x="592" y="408"/>
                    <a:pt x="600" y="512"/>
                    <a:pt x="672" y="720"/>
                  </a:cubicBezTo>
                  <a:cubicBezTo>
                    <a:pt x="744" y="928"/>
                    <a:pt x="828" y="1232"/>
                    <a:pt x="912" y="1536"/>
                  </a:cubicBezTo>
                </a:path>
              </a:pathLst>
            </a:custGeom>
            <a:noFill/>
            <a:ln w="31750">
              <a:solidFill>
                <a:srgbClr val="AEFFA8"/>
              </a:solidFill>
              <a:round/>
              <a:headEnd/>
              <a:tailEnd/>
            </a:ln>
          </p:spPr>
          <p:txBody>
            <a:bodyPr>
              <a:prstTxWarp prst="textNoShape">
                <a:avLst/>
              </a:prstTxWarp>
            </a:bodyPr>
            <a:lstStyle/>
            <a:p>
              <a:endParaRPr lang="en-US" sz="1350"/>
            </a:p>
          </p:txBody>
        </p:sp>
        <p:sp>
          <p:nvSpPr>
            <p:cNvPr id="132" name="Line 18"/>
            <p:cNvSpPr>
              <a:spLocks noChangeShapeType="1"/>
            </p:cNvSpPr>
            <p:nvPr/>
          </p:nvSpPr>
          <p:spPr bwMode="auto">
            <a:xfrm>
              <a:off x="6717835" y="4607316"/>
              <a:ext cx="150938" cy="550312"/>
            </a:xfrm>
            <a:prstGeom prst="line">
              <a:avLst/>
            </a:prstGeom>
            <a:noFill/>
            <a:ln w="41275">
              <a:solidFill>
                <a:srgbClr val="003300"/>
              </a:solidFill>
              <a:round/>
              <a:headEnd/>
              <a:tailEnd/>
            </a:ln>
          </p:spPr>
          <p:txBody>
            <a:bodyPr>
              <a:prstTxWarp prst="textNoShape">
                <a:avLst/>
              </a:prstTxWarp>
            </a:bodyPr>
            <a:lstStyle/>
            <a:p>
              <a:endParaRPr lang="en-US" sz="1350"/>
            </a:p>
          </p:txBody>
        </p:sp>
        <p:grpSp>
          <p:nvGrpSpPr>
            <p:cNvPr id="133" name="Group 27"/>
            <p:cNvGrpSpPr>
              <a:grpSpLocks/>
            </p:cNvGrpSpPr>
            <p:nvPr/>
          </p:nvGrpSpPr>
          <p:grpSpPr bwMode="auto">
            <a:xfrm rot="1895292">
              <a:off x="6315177" y="2959586"/>
              <a:ext cx="853303" cy="1317107"/>
              <a:chOff x="4867275" y="1379002"/>
              <a:chExt cx="1445327" cy="2230973"/>
            </a:xfrm>
          </p:grpSpPr>
          <p:sp>
            <p:nvSpPr>
              <p:cNvPr id="144"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145"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146" name="Oval 7"/>
              <p:cNvSpPr>
                <a:spLocks noChangeArrowheads="1"/>
              </p:cNvSpPr>
              <p:nvPr/>
            </p:nvSpPr>
            <p:spPr bwMode="auto">
              <a:xfrm rot="1956496">
                <a:off x="5633151" y="1379002"/>
                <a:ext cx="679451" cy="944171"/>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147"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148"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149"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150" name="Line 24"/>
              <p:cNvSpPr>
                <a:spLocks noChangeShapeType="1"/>
              </p:cNvSpPr>
              <p:nvPr/>
            </p:nvSpPr>
            <p:spPr bwMode="auto">
              <a:xfrm flipV="1">
                <a:off x="4903788" y="2206624"/>
                <a:ext cx="963612" cy="1374775"/>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151"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152"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134" name="Group 133"/>
            <p:cNvGrpSpPr/>
            <p:nvPr/>
          </p:nvGrpSpPr>
          <p:grpSpPr>
            <a:xfrm rot="1048244">
              <a:off x="5289907" y="2767779"/>
              <a:ext cx="970989" cy="1071562"/>
              <a:chOff x="5112158" y="2889816"/>
              <a:chExt cx="970989" cy="1071562"/>
            </a:xfrm>
          </p:grpSpPr>
          <p:cxnSp>
            <p:nvCxnSpPr>
              <p:cNvPr id="140" name="Straight Connector 139"/>
              <p:cNvCxnSpPr/>
              <p:nvPr/>
            </p:nvCxnSpPr>
            <p:spPr>
              <a:xfrm flipH="1" flipV="1">
                <a:off x="5742320" y="3088936"/>
                <a:ext cx="340827" cy="872442"/>
              </a:xfrm>
              <a:prstGeom prst="line">
                <a:avLst/>
              </a:prstGeom>
              <a:ln w="25400" cap="flat" cmpd="sng" algn="ctr">
                <a:solidFill>
                  <a:srgbClr val="005200"/>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1" name="Freeform 15"/>
              <p:cNvSpPr>
                <a:spLocks/>
              </p:cNvSpPr>
              <p:nvPr/>
            </p:nvSpPr>
            <p:spPr bwMode="auto">
              <a:xfrm>
                <a:off x="5200023" y="3492175"/>
                <a:ext cx="855001" cy="463535"/>
              </a:xfrm>
              <a:custGeom>
                <a:avLst/>
                <a:gdLst>
                  <a:gd name="T0" fmla="*/ 2147483647 w 864"/>
                  <a:gd name="T1" fmla="*/ 2147483647 h 480"/>
                  <a:gd name="T2" fmla="*/ 2147483647 w 864"/>
                  <a:gd name="T3" fmla="*/ 2147483647 h 480"/>
                  <a:gd name="T4" fmla="*/ 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480"/>
                    </a:moveTo>
                    <a:cubicBezTo>
                      <a:pt x="696" y="448"/>
                      <a:pt x="528" y="416"/>
                      <a:pt x="384" y="336"/>
                    </a:cubicBezTo>
                    <a:cubicBezTo>
                      <a:pt x="240" y="256"/>
                      <a:pt x="120" y="128"/>
                      <a:pt x="0" y="0"/>
                    </a:cubicBezTo>
                  </a:path>
                </a:pathLst>
              </a:custGeom>
              <a:noFill/>
              <a:ln w="31750">
                <a:solidFill>
                  <a:srgbClr val="CC00CC"/>
                </a:solidFill>
                <a:round/>
                <a:headEnd/>
                <a:tailEnd/>
              </a:ln>
            </p:spPr>
            <p:txBody>
              <a:bodyPr>
                <a:prstTxWarp prst="textNoShape">
                  <a:avLst/>
                </a:prstTxWarp>
              </a:bodyPr>
              <a:lstStyle/>
              <a:p>
                <a:endParaRPr lang="en-US" sz="1350"/>
              </a:p>
            </p:txBody>
          </p:sp>
          <p:sp>
            <p:nvSpPr>
              <p:cNvPr id="142" name="Oval 16"/>
              <p:cNvSpPr>
                <a:spLocks noChangeArrowheads="1"/>
              </p:cNvSpPr>
              <p:nvPr/>
            </p:nvSpPr>
            <p:spPr bwMode="auto">
              <a:xfrm rot="18900000">
                <a:off x="5112158" y="3347576"/>
                <a:ext cx="90000" cy="205313"/>
              </a:xfrm>
              <a:prstGeom prst="ellipse">
                <a:avLst/>
              </a:prstGeom>
              <a:solidFill>
                <a:srgbClr val="ADC1D7"/>
              </a:solidFill>
              <a:ln w="31750">
                <a:solidFill>
                  <a:srgbClr val="003366"/>
                </a:solidFill>
                <a:round/>
                <a:headEnd/>
                <a:tailEnd/>
              </a:ln>
            </p:spPr>
            <p:txBody>
              <a:bodyPr wrap="none" anchor="ctr">
                <a:prstTxWarp prst="textNoShape">
                  <a:avLst/>
                </a:prstTxWarp>
              </a:bodyPr>
              <a:lstStyle/>
              <a:p>
                <a:endParaRPr lang="en-US" sz="1350"/>
              </a:p>
            </p:txBody>
          </p:sp>
          <p:sp>
            <p:nvSpPr>
              <p:cNvPr id="143" name="Oval 16"/>
              <p:cNvSpPr>
                <a:spLocks noChangeArrowheads="1"/>
              </p:cNvSpPr>
              <p:nvPr/>
            </p:nvSpPr>
            <p:spPr bwMode="auto">
              <a:xfrm rot="20400000">
                <a:off x="5662210" y="2889816"/>
                <a:ext cx="90000" cy="205311"/>
              </a:xfrm>
              <a:prstGeom prst="ellipse">
                <a:avLst/>
              </a:prstGeom>
              <a:solidFill>
                <a:srgbClr val="ADC1D7"/>
              </a:solidFill>
              <a:ln w="31750">
                <a:solidFill>
                  <a:srgbClr val="005200"/>
                </a:solidFill>
                <a:round/>
                <a:headEnd/>
                <a:tailEnd/>
              </a:ln>
            </p:spPr>
            <p:txBody>
              <a:bodyPr wrap="none" anchor="ctr">
                <a:prstTxWarp prst="textNoShape">
                  <a:avLst/>
                </a:prstTxWarp>
              </a:bodyPr>
              <a:lstStyle/>
              <a:p>
                <a:endParaRPr lang="en-US" sz="1350"/>
              </a:p>
            </p:txBody>
          </p:sp>
        </p:grpSp>
        <p:sp>
          <p:nvSpPr>
            <p:cNvPr id="135" name="Text Box 7"/>
            <p:cNvSpPr txBox="1">
              <a:spLocks noChangeArrowheads="1"/>
            </p:cNvSpPr>
            <p:nvPr/>
          </p:nvSpPr>
          <p:spPr bwMode="auto">
            <a:xfrm rot="19167276">
              <a:off x="4727437" y="2801348"/>
              <a:ext cx="1298672" cy="298885"/>
            </a:xfrm>
            <a:prstGeom prst="rect">
              <a:avLst/>
            </a:prstGeom>
            <a:noFill/>
            <a:ln w="9525">
              <a:noFill/>
              <a:miter lim="800000"/>
              <a:headEnd/>
              <a:tailEnd/>
            </a:ln>
          </p:spPr>
          <p:txBody>
            <a:bodyPr>
              <a:prstTxWarp prst="textNoShape">
                <a:avLst/>
              </a:prstTxWarp>
              <a:spAutoFit/>
            </a:bodyPr>
            <a:lstStyle/>
            <a:p>
              <a:r>
                <a:rPr lang="en-US" sz="1125" b="1" dirty="0">
                  <a:solidFill>
                    <a:srgbClr val="670068"/>
                  </a:solidFill>
                  <a:cs typeface="Chalkduster"/>
                </a:rPr>
                <a:t>electron</a:t>
              </a:r>
            </a:p>
          </p:txBody>
        </p:sp>
        <p:sp>
          <p:nvSpPr>
            <p:cNvPr id="136" name="Text Box 8"/>
            <p:cNvSpPr txBox="1">
              <a:spLocks noChangeArrowheads="1"/>
            </p:cNvSpPr>
            <p:nvPr/>
          </p:nvSpPr>
          <p:spPr bwMode="auto">
            <a:xfrm rot="20066039">
              <a:off x="6715215" y="5550988"/>
              <a:ext cx="1037522" cy="298885"/>
            </a:xfrm>
            <a:prstGeom prst="rect">
              <a:avLst/>
            </a:prstGeom>
            <a:noFill/>
            <a:ln w="9525">
              <a:noFill/>
              <a:miter lim="800000"/>
              <a:headEnd/>
              <a:tailEnd/>
            </a:ln>
          </p:spPr>
          <p:txBody>
            <a:bodyPr wrap="square">
              <a:prstTxWarp prst="textNoShape">
                <a:avLst/>
              </a:prstTxWarp>
              <a:spAutoFit/>
            </a:bodyPr>
            <a:lstStyle/>
            <a:p>
              <a:r>
                <a:rPr lang="en-US" sz="1125" b="1" dirty="0" err="1">
                  <a:solidFill>
                    <a:srgbClr val="006600"/>
                  </a:solidFill>
                  <a:cs typeface="Chalkduster"/>
                </a:rPr>
                <a:t>muon</a:t>
              </a:r>
              <a:endParaRPr lang="en-US" sz="1125" b="1" dirty="0">
                <a:solidFill>
                  <a:srgbClr val="006600"/>
                </a:solidFill>
                <a:cs typeface="Chalkduster"/>
              </a:endParaRPr>
            </a:p>
          </p:txBody>
        </p:sp>
        <p:sp>
          <p:nvSpPr>
            <p:cNvPr id="137" name="Text Box 7"/>
            <p:cNvSpPr txBox="1">
              <a:spLocks noChangeArrowheads="1"/>
            </p:cNvSpPr>
            <p:nvPr/>
          </p:nvSpPr>
          <p:spPr bwMode="auto">
            <a:xfrm>
              <a:off x="5604750" y="2522375"/>
              <a:ext cx="1098145" cy="298885"/>
            </a:xfrm>
            <a:prstGeom prst="rect">
              <a:avLst/>
            </a:prstGeom>
            <a:noFill/>
            <a:ln w="9525">
              <a:noFill/>
              <a:miter lim="800000"/>
              <a:headEnd/>
              <a:tailEnd/>
            </a:ln>
          </p:spPr>
          <p:txBody>
            <a:bodyPr>
              <a:prstTxWarp prst="textNoShape">
                <a:avLst/>
              </a:prstTxWarp>
              <a:spAutoFit/>
            </a:bodyPr>
            <a:lstStyle/>
            <a:p>
              <a:r>
                <a:rPr lang="en-US" sz="1125" b="1" dirty="0">
                  <a:solidFill>
                    <a:srgbClr val="005200"/>
                  </a:solidFill>
                  <a:cs typeface="Chalkduster"/>
                </a:rPr>
                <a:t>photon</a:t>
              </a:r>
            </a:p>
          </p:txBody>
        </p:sp>
        <p:sp>
          <p:nvSpPr>
            <p:cNvPr id="138" name="Line 14"/>
            <p:cNvSpPr>
              <a:spLocks noChangeShapeType="1"/>
            </p:cNvSpPr>
            <p:nvPr/>
          </p:nvSpPr>
          <p:spPr bwMode="auto">
            <a:xfrm flipH="1">
              <a:off x="4745799" y="3951501"/>
              <a:ext cx="1309225" cy="1923052"/>
            </a:xfrm>
            <a:prstGeom prst="line">
              <a:avLst/>
            </a:prstGeom>
            <a:noFill/>
            <a:ln w="31750">
              <a:solidFill>
                <a:srgbClr val="000080"/>
              </a:solidFill>
              <a:prstDash val="sysDash"/>
              <a:round/>
              <a:headEnd/>
              <a:tailEnd type="arrow" w="sm" len="sm"/>
            </a:ln>
          </p:spPr>
          <p:txBody>
            <a:bodyPr>
              <a:prstTxWarp prst="textNoShape">
                <a:avLst/>
              </a:prstTxWarp>
            </a:bodyPr>
            <a:lstStyle/>
            <a:p>
              <a:endParaRPr lang="en-US" sz="1350"/>
            </a:p>
          </p:txBody>
        </p:sp>
        <p:sp>
          <p:nvSpPr>
            <p:cNvPr id="139" name="Text Box 5"/>
            <p:cNvSpPr txBox="1">
              <a:spLocks noChangeArrowheads="1"/>
            </p:cNvSpPr>
            <p:nvPr/>
          </p:nvSpPr>
          <p:spPr bwMode="auto">
            <a:xfrm>
              <a:off x="4830645" y="5617259"/>
              <a:ext cx="811294" cy="337870"/>
            </a:xfrm>
            <a:prstGeom prst="rect">
              <a:avLst/>
            </a:prstGeom>
            <a:noFill/>
            <a:ln w="9525">
              <a:noFill/>
              <a:miter lim="800000"/>
              <a:headEnd/>
              <a:tailEnd/>
            </a:ln>
          </p:spPr>
          <p:txBody>
            <a:bodyPr wrap="square">
              <a:prstTxWarp prst="textNoShape">
                <a:avLst/>
              </a:prstTxWarp>
              <a:spAutoFit/>
            </a:bodyPr>
            <a:lstStyle/>
            <a:p>
              <a:r>
                <a:rPr lang="el-GR" sz="1350" b="1" dirty="0">
                  <a:solidFill>
                    <a:srgbClr val="006699"/>
                  </a:solidFill>
                  <a:cs typeface="Chalkduster"/>
                  <a:sym typeface="Symbol" charset="2"/>
                </a:rPr>
                <a:t>ν</a:t>
              </a:r>
            </a:p>
          </p:txBody>
        </p:sp>
      </p:grpSp>
      <p:sp>
        <p:nvSpPr>
          <p:cNvPr id="3" name="Slide Number Placeholder 2"/>
          <p:cNvSpPr>
            <a:spLocks noGrp="1"/>
          </p:cNvSpPr>
          <p:nvPr>
            <p:ph type="sldNum" sz="quarter" idx="12"/>
          </p:nvPr>
        </p:nvSpPr>
        <p:spPr/>
        <p:txBody>
          <a:bodyPr/>
          <a:lstStyle/>
          <a:p>
            <a:fld id="{80149149-8C21-2B45-9A08-A29B7F6116D0}" type="slidenum">
              <a:rPr lang="en-US" smtClean="0"/>
              <a:pPr/>
              <a:t>16</a:t>
            </a:fld>
            <a:endParaRPr lang="en-US"/>
          </a:p>
        </p:txBody>
      </p:sp>
      <p:sp>
        <p:nvSpPr>
          <p:cNvPr id="4" name="Date Placeholder 3">
            <a:extLst>
              <a:ext uri="{FF2B5EF4-FFF2-40B4-BE49-F238E27FC236}">
                <a16:creationId xmlns:a16="http://schemas.microsoft.com/office/drawing/2014/main" id="{BEBC5D47-50C9-234D-ADDE-4BFF7E91C486}"/>
              </a:ext>
            </a:extLst>
          </p:cNvPr>
          <p:cNvSpPr>
            <a:spLocks noGrp="1"/>
          </p:cNvSpPr>
          <p:nvPr>
            <p:ph type="dt" sz="half" idx="10"/>
          </p:nvPr>
        </p:nvSpPr>
        <p:spPr/>
        <p:txBody>
          <a:bodyPr/>
          <a:lstStyle/>
          <a:p>
            <a:fld id="{58183EAB-4B0A-5F4B-B856-FB5E581C8D41}" type="datetime1">
              <a:rPr lang="en-US" smtClean="0"/>
              <a:t>3/4/19</a:t>
            </a:fld>
            <a:endParaRPr lang="en-US"/>
          </a:p>
        </p:txBody>
      </p:sp>
      <p:sp>
        <p:nvSpPr>
          <p:cNvPr id="7" name="Footer Placeholder 6">
            <a:extLst>
              <a:ext uri="{FF2B5EF4-FFF2-40B4-BE49-F238E27FC236}">
                <a16:creationId xmlns:a16="http://schemas.microsoft.com/office/drawing/2014/main" id="{2384BCD2-B00A-1342-8E63-909C85E28B28}"/>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236416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online reconstruction</a:t>
            </a:r>
          </a:p>
        </p:txBody>
      </p:sp>
      <p:grpSp>
        <p:nvGrpSpPr>
          <p:cNvPr id="88" name="Group 87"/>
          <p:cNvGrpSpPr>
            <a:grpSpLocks noChangeAspect="1"/>
          </p:cNvGrpSpPr>
          <p:nvPr/>
        </p:nvGrpSpPr>
        <p:grpSpPr>
          <a:xfrm>
            <a:off x="2428044" y="1100548"/>
            <a:ext cx="1890002" cy="1890000"/>
            <a:chOff x="685263" y="1766952"/>
            <a:chExt cx="4103999" cy="4103996"/>
          </a:xfrm>
        </p:grpSpPr>
        <p:grpSp>
          <p:nvGrpSpPr>
            <p:cNvPr id="5" name="Group 4"/>
            <p:cNvGrpSpPr/>
            <p:nvPr/>
          </p:nvGrpSpPr>
          <p:grpSpPr>
            <a:xfrm>
              <a:off x="685263" y="1766952"/>
              <a:ext cx="4103999" cy="4103996"/>
              <a:chOff x="2922257" y="1992320"/>
              <a:chExt cx="4837621" cy="4859355"/>
            </a:xfrm>
          </p:grpSpPr>
          <p:grpSp>
            <p:nvGrpSpPr>
              <p:cNvPr id="29" name="Group 28"/>
              <p:cNvGrpSpPr>
                <a:grpSpLocks noChangeAspect="1"/>
              </p:cNvGrpSpPr>
              <p:nvPr/>
            </p:nvGrpSpPr>
            <p:grpSpPr>
              <a:xfrm>
                <a:off x="3004340" y="2070566"/>
                <a:ext cx="4679997" cy="4680000"/>
                <a:chOff x="3784877" y="1956159"/>
                <a:chExt cx="3960000" cy="3960003"/>
              </a:xfrm>
            </p:grpSpPr>
            <p:sp>
              <p:nvSpPr>
                <p:cNvPr id="50"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1"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2"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3"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4"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5"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56"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7"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30" name="Group 29"/>
              <p:cNvGrpSpPr/>
              <p:nvPr/>
            </p:nvGrpSpPr>
            <p:grpSpPr>
              <a:xfrm>
                <a:off x="2922257" y="1992320"/>
                <a:ext cx="4837621" cy="4859355"/>
                <a:chOff x="2922257" y="1992320"/>
                <a:chExt cx="4837621" cy="4859355"/>
              </a:xfrm>
            </p:grpSpPr>
            <p:sp>
              <p:nvSpPr>
                <p:cNvPr id="31" name="Rounded Rectangle 30"/>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2" name="Rounded Rectangle 31"/>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3" name="Rounded Rectangle 32"/>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4" name="Rounded Rectangle 33"/>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35" name="Group 34"/>
                <p:cNvGrpSpPr/>
                <p:nvPr/>
              </p:nvGrpSpPr>
              <p:grpSpPr>
                <a:xfrm rot="16200000">
                  <a:off x="5111486" y="2021160"/>
                  <a:ext cx="471714" cy="4825071"/>
                  <a:chOff x="5290934" y="2144720"/>
                  <a:chExt cx="471714" cy="4825071"/>
                </a:xfrm>
              </p:grpSpPr>
              <p:sp>
                <p:nvSpPr>
                  <p:cNvPr id="46" name="Rounded Rectangle 45"/>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7" name="Rounded Rectangle 46"/>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8" name="Rounded Rectangle 47"/>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9" name="Rounded Rectangle 48"/>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6" name="Group 35"/>
                <p:cNvGrpSpPr/>
                <p:nvPr/>
              </p:nvGrpSpPr>
              <p:grpSpPr>
                <a:xfrm rot="18898843">
                  <a:off x="5098936" y="1992127"/>
                  <a:ext cx="471714" cy="4825071"/>
                  <a:chOff x="5290934" y="2144720"/>
                  <a:chExt cx="471714" cy="4825071"/>
                </a:xfrm>
              </p:grpSpPr>
              <p:sp>
                <p:nvSpPr>
                  <p:cNvPr id="42" name="Rounded Rectangle 41"/>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3" name="Rounded Rectangle 42"/>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4" name="Rounded Rectangle 43"/>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5" name="Rounded Rectangle 44"/>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7" name="Group 36"/>
                <p:cNvGrpSpPr/>
                <p:nvPr/>
              </p:nvGrpSpPr>
              <p:grpSpPr>
                <a:xfrm rot="2699814">
                  <a:off x="5133413" y="2026604"/>
                  <a:ext cx="471714" cy="4825071"/>
                  <a:chOff x="5290934" y="2144720"/>
                  <a:chExt cx="471714" cy="4825071"/>
                </a:xfrm>
              </p:grpSpPr>
              <p:sp>
                <p:nvSpPr>
                  <p:cNvPr id="38" name="Rounded Rectangle 37"/>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9" name="Rounded Rectangle 38"/>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0" name="Rounded Rectangle 39"/>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1" name="Rounded Rectangle 40"/>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sp>
          <p:nvSpPr>
            <p:cNvPr id="17" name="Freeform 15"/>
            <p:cNvSpPr>
              <a:spLocks/>
            </p:cNvSpPr>
            <p:nvPr/>
          </p:nvSpPr>
          <p:spPr bwMode="auto">
            <a:xfrm rot="1517318">
              <a:off x="1999015" y="3350610"/>
              <a:ext cx="855001" cy="303273"/>
            </a:xfrm>
            <a:custGeom>
              <a:avLst/>
              <a:gdLst>
                <a:gd name="T0" fmla="*/ 2147483647 w 864"/>
                <a:gd name="T1" fmla="*/ 2147483647 h 480"/>
                <a:gd name="T2" fmla="*/ 2147483647 w 864"/>
                <a:gd name="T3" fmla="*/ 2147483647 h 480"/>
                <a:gd name="T4" fmla="*/ 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480"/>
                  </a:moveTo>
                  <a:cubicBezTo>
                    <a:pt x="696" y="448"/>
                    <a:pt x="528" y="416"/>
                    <a:pt x="384" y="336"/>
                  </a:cubicBezTo>
                  <a:cubicBezTo>
                    <a:pt x="240" y="256"/>
                    <a:pt x="120" y="128"/>
                    <a:pt x="0" y="0"/>
                  </a:cubicBezTo>
                </a:path>
              </a:pathLst>
            </a:custGeom>
            <a:noFill/>
            <a:ln w="31750">
              <a:solidFill>
                <a:srgbClr val="CC00CC"/>
              </a:solidFill>
              <a:round/>
              <a:headEnd/>
              <a:tailEnd/>
            </a:ln>
          </p:spPr>
          <p:txBody>
            <a:bodyPr>
              <a:prstTxWarp prst="textNoShape">
                <a:avLst/>
              </a:prstTxWarp>
            </a:bodyPr>
            <a:lstStyle/>
            <a:p>
              <a:endParaRPr lang="en-US" sz="1350"/>
            </a:p>
          </p:txBody>
        </p:sp>
        <p:sp>
          <p:nvSpPr>
            <p:cNvPr id="18" name="Oval 16"/>
            <p:cNvSpPr>
              <a:spLocks noChangeArrowheads="1"/>
            </p:cNvSpPr>
            <p:nvPr/>
          </p:nvSpPr>
          <p:spPr bwMode="auto">
            <a:xfrm rot="19948244">
              <a:off x="1943960" y="3003398"/>
              <a:ext cx="180000" cy="205313"/>
            </a:xfrm>
            <a:prstGeom prst="ellipse">
              <a:avLst/>
            </a:prstGeom>
            <a:solidFill>
              <a:srgbClr val="ADC1D7"/>
            </a:solidFill>
            <a:ln w="31750">
              <a:solidFill>
                <a:srgbClr val="003366"/>
              </a:solidFill>
              <a:round/>
              <a:headEnd/>
              <a:tailEnd/>
            </a:ln>
          </p:spPr>
          <p:txBody>
            <a:bodyPr wrap="none" anchor="ctr">
              <a:prstTxWarp prst="textNoShape">
                <a:avLst/>
              </a:prstTxWarp>
            </a:bodyPr>
            <a:lstStyle/>
            <a:p>
              <a:endParaRPr lang="en-US" sz="1350"/>
            </a:p>
          </p:txBody>
        </p:sp>
        <p:sp>
          <p:nvSpPr>
            <p:cNvPr id="11" name="Text Box 7"/>
            <p:cNvSpPr txBox="1">
              <a:spLocks noChangeArrowheads="1"/>
            </p:cNvSpPr>
            <p:nvPr/>
          </p:nvSpPr>
          <p:spPr bwMode="auto">
            <a:xfrm rot="19167276">
              <a:off x="1164846" y="2594719"/>
              <a:ext cx="1507719" cy="501235"/>
            </a:xfrm>
            <a:prstGeom prst="rect">
              <a:avLst/>
            </a:prstGeom>
            <a:noFill/>
            <a:ln w="9525">
              <a:noFill/>
              <a:miter lim="800000"/>
              <a:headEnd/>
              <a:tailEnd/>
            </a:ln>
          </p:spPr>
          <p:txBody>
            <a:bodyPr wrap="square">
              <a:prstTxWarp prst="textNoShape">
                <a:avLst/>
              </a:prstTxWarp>
              <a:spAutoFit/>
            </a:bodyPr>
            <a:lstStyle/>
            <a:p>
              <a:r>
                <a:rPr lang="en-US" sz="900" b="1" dirty="0">
                  <a:solidFill>
                    <a:srgbClr val="670068"/>
                  </a:solidFill>
                  <a:cs typeface="Chalkduster"/>
                </a:rPr>
                <a:t>electron</a:t>
              </a:r>
            </a:p>
          </p:txBody>
        </p:sp>
      </p:grpSp>
      <p:grpSp>
        <p:nvGrpSpPr>
          <p:cNvPr id="177" name="Group 176"/>
          <p:cNvGrpSpPr>
            <a:grpSpLocks noChangeAspect="1"/>
          </p:cNvGrpSpPr>
          <p:nvPr/>
        </p:nvGrpSpPr>
        <p:grpSpPr>
          <a:xfrm>
            <a:off x="4820293" y="1109570"/>
            <a:ext cx="1890002" cy="1890000"/>
            <a:chOff x="4500280" y="1477260"/>
            <a:chExt cx="4103999" cy="4103996"/>
          </a:xfrm>
        </p:grpSpPr>
        <p:grpSp>
          <p:nvGrpSpPr>
            <p:cNvPr id="120" name="Group 119"/>
            <p:cNvGrpSpPr/>
            <p:nvPr/>
          </p:nvGrpSpPr>
          <p:grpSpPr>
            <a:xfrm>
              <a:off x="4500280" y="1477260"/>
              <a:ext cx="4103999" cy="4103996"/>
              <a:chOff x="2922257" y="1992320"/>
              <a:chExt cx="4837621" cy="4859355"/>
            </a:xfrm>
          </p:grpSpPr>
          <p:grpSp>
            <p:nvGrpSpPr>
              <p:cNvPr id="144" name="Group 143"/>
              <p:cNvGrpSpPr>
                <a:grpSpLocks noChangeAspect="1"/>
              </p:cNvGrpSpPr>
              <p:nvPr/>
            </p:nvGrpSpPr>
            <p:grpSpPr>
              <a:xfrm>
                <a:off x="3004340" y="2070566"/>
                <a:ext cx="4679997" cy="4680000"/>
                <a:chOff x="3784877" y="1956159"/>
                <a:chExt cx="3960000" cy="3960003"/>
              </a:xfrm>
            </p:grpSpPr>
            <p:sp>
              <p:nvSpPr>
                <p:cNvPr id="165"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66"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67"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68"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69"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70"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171"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72"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145" name="Group 144"/>
              <p:cNvGrpSpPr/>
              <p:nvPr/>
            </p:nvGrpSpPr>
            <p:grpSpPr>
              <a:xfrm>
                <a:off x="2922257" y="1992320"/>
                <a:ext cx="4837621" cy="4859355"/>
                <a:chOff x="2922257" y="1992320"/>
                <a:chExt cx="4837621" cy="4859355"/>
              </a:xfrm>
            </p:grpSpPr>
            <p:sp>
              <p:nvSpPr>
                <p:cNvPr id="146" name="Rounded Rectangle 145"/>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47" name="Rounded Rectangle 146"/>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48" name="Rounded Rectangle 147"/>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49" name="Rounded Rectangle 148"/>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150" name="Group 149"/>
                <p:cNvGrpSpPr/>
                <p:nvPr/>
              </p:nvGrpSpPr>
              <p:grpSpPr>
                <a:xfrm rot="16200000">
                  <a:off x="5111486" y="2021160"/>
                  <a:ext cx="471714" cy="4825071"/>
                  <a:chOff x="5290934" y="2144720"/>
                  <a:chExt cx="471714" cy="4825071"/>
                </a:xfrm>
              </p:grpSpPr>
              <p:sp>
                <p:nvSpPr>
                  <p:cNvPr id="161" name="Rounded Rectangle 160"/>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2" name="Rounded Rectangle 161"/>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3" name="Rounded Rectangle 162"/>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4" name="Rounded Rectangle 163"/>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151" name="Group 150"/>
                <p:cNvGrpSpPr/>
                <p:nvPr/>
              </p:nvGrpSpPr>
              <p:grpSpPr>
                <a:xfrm rot="18898843">
                  <a:off x="5098936" y="1992127"/>
                  <a:ext cx="471714" cy="4825071"/>
                  <a:chOff x="5290934" y="2144720"/>
                  <a:chExt cx="471714" cy="4825071"/>
                </a:xfrm>
              </p:grpSpPr>
              <p:sp>
                <p:nvSpPr>
                  <p:cNvPr id="157" name="Rounded Rectangle 156"/>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8" name="Rounded Rectangle 157"/>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9" name="Rounded Rectangle 158"/>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0" name="Rounded Rectangle 159"/>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152" name="Group 151"/>
                <p:cNvGrpSpPr/>
                <p:nvPr/>
              </p:nvGrpSpPr>
              <p:grpSpPr>
                <a:xfrm rot="2699814">
                  <a:off x="5133413" y="2026604"/>
                  <a:ext cx="471714" cy="4825071"/>
                  <a:chOff x="5290934" y="2144720"/>
                  <a:chExt cx="471714" cy="4825071"/>
                </a:xfrm>
              </p:grpSpPr>
              <p:sp>
                <p:nvSpPr>
                  <p:cNvPr id="153" name="Rounded Rectangle 152"/>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4" name="Rounded Rectangle 153"/>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5" name="Rounded Rectangle 154"/>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6" name="Rounded Rectangle 155"/>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grpSp>
          <p:nvGrpSpPr>
            <p:cNvPr id="125" name="Group 124"/>
            <p:cNvGrpSpPr/>
            <p:nvPr/>
          </p:nvGrpSpPr>
          <p:grpSpPr>
            <a:xfrm rot="1048244">
              <a:off x="5734733" y="2802438"/>
              <a:ext cx="942866" cy="608134"/>
              <a:chOff x="5112158" y="3347576"/>
              <a:chExt cx="942866" cy="608134"/>
            </a:xfrm>
          </p:grpSpPr>
          <p:sp>
            <p:nvSpPr>
              <p:cNvPr id="132" name="Freeform 15"/>
              <p:cNvSpPr>
                <a:spLocks/>
              </p:cNvSpPr>
              <p:nvPr/>
            </p:nvSpPr>
            <p:spPr bwMode="auto">
              <a:xfrm>
                <a:off x="5200023" y="3492175"/>
                <a:ext cx="855001" cy="463535"/>
              </a:xfrm>
              <a:custGeom>
                <a:avLst/>
                <a:gdLst>
                  <a:gd name="T0" fmla="*/ 2147483647 w 864"/>
                  <a:gd name="T1" fmla="*/ 2147483647 h 480"/>
                  <a:gd name="T2" fmla="*/ 2147483647 w 864"/>
                  <a:gd name="T3" fmla="*/ 2147483647 h 480"/>
                  <a:gd name="T4" fmla="*/ 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480"/>
                    </a:moveTo>
                    <a:cubicBezTo>
                      <a:pt x="696" y="448"/>
                      <a:pt x="528" y="416"/>
                      <a:pt x="384" y="336"/>
                    </a:cubicBezTo>
                    <a:cubicBezTo>
                      <a:pt x="240" y="256"/>
                      <a:pt x="120" y="128"/>
                      <a:pt x="0" y="0"/>
                    </a:cubicBezTo>
                  </a:path>
                </a:pathLst>
              </a:custGeom>
              <a:noFill/>
              <a:ln w="31750">
                <a:solidFill>
                  <a:srgbClr val="CC00CC"/>
                </a:solidFill>
                <a:round/>
                <a:headEnd/>
                <a:tailEnd/>
              </a:ln>
            </p:spPr>
            <p:txBody>
              <a:bodyPr>
                <a:prstTxWarp prst="textNoShape">
                  <a:avLst/>
                </a:prstTxWarp>
              </a:bodyPr>
              <a:lstStyle/>
              <a:p>
                <a:endParaRPr lang="en-US" sz="1350"/>
              </a:p>
            </p:txBody>
          </p:sp>
          <p:sp>
            <p:nvSpPr>
              <p:cNvPr id="133" name="Oval 16"/>
              <p:cNvSpPr>
                <a:spLocks noChangeArrowheads="1"/>
              </p:cNvSpPr>
              <p:nvPr/>
            </p:nvSpPr>
            <p:spPr bwMode="auto">
              <a:xfrm rot="18900000">
                <a:off x="5112158" y="3347576"/>
                <a:ext cx="90000" cy="205313"/>
              </a:xfrm>
              <a:prstGeom prst="ellipse">
                <a:avLst/>
              </a:prstGeom>
              <a:solidFill>
                <a:srgbClr val="ADC1D7"/>
              </a:solidFill>
              <a:ln w="31750">
                <a:solidFill>
                  <a:srgbClr val="003366"/>
                </a:solidFill>
                <a:round/>
                <a:headEnd/>
                <a:tailEnd/>
              </a:ln>
            </p:spPr>
            <p:txBody>
              <a:bodyPr wrap="none" anchor="ctr">
                <a:prstTxWarp prst="textNoShape">
                  <a:avLst/>
                </a:prstTxWarp>
              </a:bodyPr>
              <a:lstStyle/>
              <a:p>
                <a:endParaRPr lang="en-US" sz="1350"/>
              </a:p>
            </p:txBody>
          </p:sp>
        </p:grpSp>
        <p:sp>
          <p:nvSpPr>
            <p:cNvPr id="126" name="Text Box 7"/>
            <p:cNvSpPr txBox="1">
              <a:spLocks noChangeArrowheads="1"/>
            </p:cNvSpPr>
            <p:nvPr/>
          </p:nvSpPr>
          <p:spPr bwMode="auto">
            <a:xfrm rot="18740198">
              <a:off x="4904651" y="2285078"/>
              <a:ext cx="1580460" cy="501235"/>
            </a:xfrm>
            <a:prstGeom prst="rect">
              <a:avLst/>
            </a:prstGeom>
            <a:noFill/>
            <a:ln w="9525">
              <a:noFill/>
              <a:miter lim="800000"/>
              <a:headEnd/>
              <a:tailEnd/>
            </a:ln>
          </p:spPr>
          <p:txBody>
            <a:bodyPr wrap="square">
              <a:prstTxWarp prst="textNoShape">
                <a:avLst/>
              </a:prstTxWarp>
              <a:spAutoFit/>
            </a:bodyPr>
            <a:lstStyle/>
            <a:p>
              <a:r>
                <a:rPr lang="en-US" sz="900" b="1" dirty="0">
                  <a:solidFill>
                    <a:srgbClr val="670068"/>
                  </a:solidFill>
                  <a:cs typeface="Chalkduster"/>
                </a:rPr>
                <a:t>electron</a:t>
              </a:r>
            </a:p>
          </p:txBody>
        </p:sp>
        <p:grpSp>
          <p:nvGrpSpPr>
            <p:cNvPr id="173" name="Group 172"/>
            <p:cNvGrpSpPr/>
            <p:nvPr/>
          </p:nvGrpSpPr>
          <p:grpSpPr>
            <a:xfrm rot="6473539">
              <a:off x="6546324" y="2882742"/>
              <a:ext cx="942866" cy="608134"/>
              <a:chOff x="5112158" y="3347576"/>
              <a:chExt cx="942866" cy="608134"/>
            </a:xfrm>
          </p:grpSpPr>
          <p:sp>
            <p:nvSpPr>
              <p:cNvPr id="174" name="Freeform 15"/>
              <p:cNvSpPr>
                <a:spLocks/>
              </p:cNvSpPr>
              <p:nvPr/>
            </p:nvSpPr>
            <p:spPr bwMode="auto">
              <a:xfrm>
                <a:off x="5200023" y="3492175"/>
                <a:ext cx="855001" cy="463535"/>
              </a:xfrm>
              <a:custGeom>
                <a:avLst/>
                <a:gdLst>
                  <a:gd name="T0" fmla="*/ 2147483647 w 864"/>
                  <a:gd name="T1" fmla="*/ 2147483647 h 480"/>
                  <a:gd name="T2" fmla="*/ 2147483647 w 864"/>
                  <a:gd name="T3" fmla="*/ 2147483647 h 480"/>
                  <a:gd name="T4" fmla="*/ 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480"/>
                    </a:moveTo>
                    <a:cubicBezTo>
                      <a:pt x="696" y="448"/>
                      <a:pt x="528" y="416"/>
                      <a:pt x="384" y="336"/>
                    </a:cubicBezTo>
                    <a:cubicBezTo>
                      <a:pt x="240" y="256"/>
                      <a:pt x="120" y="128"/>
                      <a:pt x="0" y="0"/>
                    </a:cubicBezTo>
                  </a:path>
                </a:pathLst>
              </a:custGeom>
              <a:noFill/>
              <a:ln w="31750">
                <a:solidFill>
                  <a:srgbClr val="CC00CC"/>
                </a:solidFill>
                <a:round/>
                <a:headEnd/>
                <a:tailEnd/>
              </a:ln>
            </p:spPr>
            <p:txBody>
              <a:bodyPr>
                <a:prstTxWarp prst="textNoShape">
                  <a:avLst/>
                </a:prstTxWarp>
              </a:bodyPr>
              <a:lstStyle/>
              <a:p>
                <a:endParaRPr lang="en-US" sz="1350"/>
              </a:p>
            </p:txBody>
          </p:sp>
          <p:sp>
            <p:nvSpPr>
              <p:cNvPr id="175" name="Oval 16"/>
              <p:cNvSpPr>
                <a:spLocks noChangeArrowheads="1"/>
              </p:cNvSpPr>
              <p:nvPr/>
            </p:nvSpPr>
            <p:spPr bwMode="auto">
              <a:xfrm rot="18900000">
                <a:off x="5112158" y="3347576"/>
                <a:ext cx="90000" cy="205313"/>
              </a:xfrm>
              <a:prstGeom prst="ellipse">
                <a:avLst/>
              </a:prstGeom>
              <a:solidFill>
                <a:srgbClr val="ADC1D7"/>
              </a:solidFill>
              <a:ln w="31750">
                <a:solidFill>
                  <a:srgbClr val="003366"/>
                </a:solidFill>
                <a:round/>
                <a:headEnd/>
                <a:tailEnd/>
              </a:ln>
            </p:spPr>
            <p:txBody>
              <a:bodyPr wrap="none" anchor="ctr">
                <a:prstTxWarp prst="textNoShape">
                  <a:avLst/>
                </a:prstTxWarp>
              </a:bodyPr>
              <a:lstStyle/>
              <a:p>
                <a:endParaRPr lang="en-US" sz="1350"/>
              </a:p>
            </p:txBody>
          </p:sp>
        </p:grpSp>
        <p:sp>
          <p:nvSpPr>
            <p:cNvPr id="176" name="Text Box 7"/>
            <p:cNvSpPr txBox="1">
              <a:spLocks noChangeArrowheads="1"/>
            </p:cNvSpPr>
            <p:nvPr/>
          </p:nvSpPr>
          <p:spPr bwMode="auto">
            <a:xfrm rot="2863880">
              <a:off x="6852820" y="2565464"/>
              <a:ext cx="1656479" cy="501235"/>
            </a:xfrm>
            <a:prstGeom prst="rect">
              <a:avLst/>
            </a:prstGeom>
            <a:noFill/>
            <a:ln w="9525">
              <a:noFill/>
              <a:miter lim="800000"/>
              <a:headEnd/>
              <a:tailEnd/>
            </a:ln>
          </p:spPr>
          <p:txBody>
            <a:bodyPr wrap="square">
              <a:prstTxWarp prst="textNoShape">
                <a:avLst/>
              </a:prstTxWarp>
              <a:spAutoFit/>
            </a:bodyPr>
            <a:lstStyle/>
            <a:p>
              <a:r>
                <a:rPr lang="en-US" sz="900" b="1" dirty="0">
                  <a:solidFill>
                    <a:srgbClr val="670068"/>
                  </a:solidFill>
                  <a:cs typeface="Chalkduster"/>
                </a:rPr>
                <a:t>electron</a:t>
              </a:r>
            </a:p>
          </p:txBody>
        </p:sp>
      </p:grpSp>
      <p:grpSp>
        <p:nvGrpSpPr>
          <p:cNvPr id="265" name="Group 264"/>
          <p:cNvGrpSpPr>
            <a:grpSpLocks noChangeAspect="1"/>
          </p:cNvGrpSpPr>
          <p:nvPr/>
        </p:nvGrpSpPr>
        <p:grpSpPr>
          <a:xfrm>
            <a:off x="3634592" y="3069563"/>
            <a:ext cx="1890002" cy="1890000"/>
            <a:chOff x="3988239" y="1956267"/>
            <a:chExt cx="4103999" cy="4103996"/>
          </a:xfrm>
        </p:grpSpPr>
        <p:grpSp>
          <p:nvGrpSpPr>
            <p:cNvPr id="179" name="Group 178"/>
            <p:cNvGrpSpPr/>
            <p:nvPr/>
          </p:nvGrpSpPr>
          <p:grpSpPr>
            <a:xfrm>
              <a:off x="3988239" y="1956267"/>
              <a:ext cx="4103999" cy="4103996"/>
              <a:chOff x="2922257" y="1992320"/>
              <a:chExt cx="4837621" cy="4859355"/>
            </a:xfrm>
          </p:grpSpPr>
          <p:grpSp>
            <p:nvGrpSpPr>
              <p:cNvPr id="203" name="Group 202"/>
              <p:cNvGrpSpPr>
                <a:grpSpLocks noChangeAspect="1"/>
              </p:cNvGrpSpPr>
              <p:nvPr/>
            </p:nvGrpSpPr>
            <p:grpSpPr>
              <a:xfrm>
                <a:off x="3004340" y="2070566"/>
                <a:ext cx="4679997" cy="4680000"/>
                <a:chOff x="3784877" y="1956159"/>
                <a:chExt cx="3960000" cy="3960003"/>
              </a:xfrm>
            </p:grpSpPr>
            <p:sp>
              <p:nvSpPr>
                <p:cNvPr id="224"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5"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6"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7"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8"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9"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230"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31"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204" name="Group 203"/>
              <p:cNvGrpSpPr/>
              <p:nvPr/>
            </p:nvGrpSpPr>
            <p:grpSpPr>
              <a:xfrm>
                <a:off x="2922257" y="1992320"/>
                <a:ext cx="4837621" cy="4859355"/>
                <a:chOff x="2922257" y="1992320"/>
                <a:chExt cx="4837621" cy="4859355"/>
              </a:xfrm>
            </p:grpSpPr>
            <p:sp>
              <p:nvSpPr>
                <p:cNvPr id="205" name="Rounded Rectangle 204"/>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06" name="Rounded Rectangle 205"/>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07" name="Rounded Rectangle 206"/>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08" name="Rounded Rectangle 207"/>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209" name="Group 208"/>
                <p:cNvGrpSpPr/>
                <p:nvPr/>
              </p:nvGrpSpPr>
              <p:grpSpPr>
                <a:xfrm rot="16200000">
                  <a:off x="5111486" y="2021160"/>
                  <a:ext cx="471714" cy="4825071"/>
                  <a:chOff x="5290934" y="2144720"/>
                  <a:chExt cx="471714" cy="4825071"/>
                </a:xfrm>
              </p:grpSpPr>
              <p:sp>
                <p:nvSpPr>
                  <p:cNvPr id="220" name="Rounded Rectangle 219"/>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21" name="Rounded Rectangle 220"/>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22" name="Rounded Rectangle 221"/>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23" name="Rounded Rectangle 222"/>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210" name="Group 209"/>
                <p:cNvGrpSpPr/>
                <p:nvPr/>
              </p:nvGrpSpPr>
              <p:grpSpPr>
                <a:xfrm rot="18898843">
                  <a:off x="5098936" y="1992127"/>
                  <a:ext cx="471714" cy="4825071"/>
                  <a:chOff x="5290934" y="2144720"/>
                  <a:chExt cx="471714" cy="4825071"/>
                </a:xfrm>
              </p:grpSpPr>
              <p:sp>
                <p:nvSpPr>
                  <p:cNvPr id="216" name="Rounded Rectangle 215"/>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7" name="Rounded Rectangle 216"/>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8" name="Rounded Rectangle 217"/>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9" name="Rounded Rectangle 218"/>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211" name="Group 210"/>
                <p:cNvGrpSpPr/>
                <p:nvPr/>
              </p:nvGrpSpPr>
              <p:grpSpPr>
                <a:xfrm rot="2699814">
                  <a:off x="5133413" y="2026604"/>
                  <a:ext cx="471714" cy="4825071"/>
                  <a:chOff x="5290934" y="2144720"/>
                  <a:chExt cx="471714" cy="4825071"/>
                </a:xfrm>
              </p:grpSpPr>
              <p:sp>
                <p:nvSpPr>
                  <p:cNvPr id="212" name="Rounded Rectangle 211"/>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3" name="Rounded Rectangle 212"/>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4" name="Rounded Rectangle 213"/>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5" name="Rounded Rectangle 214"/>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sp>
          <p:nvSpPr>
            <p:cNvPr id="180" name="Text Box 6"/>
            <p:cNvSpPr txBox="1">
              <a:spLocks noChangeArrowheads="1"/>
            </p:cNvSpPr>
            <p:nvPr/>
          </p:nvSpPr>
          <p:spPr bwMode="auto">
            <a:xfrm rot="3894420">
              <a:off x="7213164" y="2813147"/>
              <a:ext cx="785140" cy="952348"/>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grpSp>
          <p:nvGrpSpPr>
            <p:cNvPr id="183" name="Group 27"/>
            <p:cNvGrpSpPr>
              <a:grpSpLocks/>
            </p:cNvGrpSpPr>
            <p:nvPr/>
          </p:nvGrpSpPr>
          <p:grpSpPr bwMode="auto">
            <a:xfrm rot="1895292">
              <a:off x="6315177" y="3030141"/>
              <a:ext cx="853303" cy="1317107"/>
              <a:chOff x="4867275" y="1379002"/>
              <a:chExt cx="1445327" cy="2230973"/>
            </a:xfrm>
          </p:grpSpPr>
          <p:sp>
            <p:nvSpPr>
              <p:cNvPr id="194"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195"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196" name="Oval 7"/>
              <p:cNvSpPr>
                <a:spLocks noChangeArrowheads="1"/>
              </p:cNvSpPr>
              <p:nvPr/>
            </p:nvSpPr>
            <p:spPr bwMode="auto">
              <a:xfrm rot="1956496">
                <a:off x="5633151" y="1379002"/>
                <a:ext cx="679451" cy="944171"/>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197"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198"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199"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00" name="Line 24"/>
              <p:cNvSpPr>
                <a:spLocks noChangeShapeType="1"/>
              </p:cNvSpPr>
              <p:nvPr/>
            </p:nvSpPr>
            <p:spPr bwMode="auto">
              <a:xfrm flipV="1">
                <a:off x="4903788" y="2206624"/>
                <a:ext cx="963612" cy="1374775"/>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01"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02"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232" name="Group 27"/>
            <p:cNvGrpSpPr>
              <a:grpSpLocks/>
            </p:cNvGrpSpPr>
            <p:nvPr/>
          </p:nvGrpSpPr>
          <p:grpSpPr bwMode="auto">
            <a:xfrm rot="7195185">
              <a:off x="5986683" y="4025993"/>
              <a:ext cx="853303" cy="1317107"/>
              <a:chOff x="4867275" y="1379002"/>
              <a:chExt cx="1445327" cy="2230973"/>
            </a:xfrm>
          </p:grpSpPr>
          <p:sp>
            <p:nvSpPr>
              <p:cNvPr id="233"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34"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35" name="Oval 7"/>
              <p:cNvSpPr>
                <a:spLocks noChangeArrowheads="1"/>
              </p:cNvSpPr>
              <p:nvPr/>
            </p:nvSpPr>
            <p:spPr bwMode="auto">
              <a:xfrm rot="1956496">
                <a:off x="5633151" y="1379002"/>
                <a:ext cx="679451" cy="944171"/>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36"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37"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38"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39" name="Line 24"/>
              <p:cNvSpPr>
                <a:spLocks noChangeShapeType="1"/>
              </p:cNvSpPr>
              <p:nvPr/>
            </p:nvSpPr>
            <p:spPr bwMode="auto">
              <a:xfrm flipV="1">
                <a:off x="4903789" y="2206624"/>
                <a:ext cx="963611" cy="1374776"/>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0"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1"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242" name="Group 27"/>
            <p:cNvGrpSpPr>
              <a:grpSpLocks/>
            </p:cNvGrpSpPr>
            <p:nvPr/>
          </p:nvGrpSpPr>
          <p:grpSpPr bwMode="auto">
            <a:xfrm rot="10959402">
              <a:off x="5222839" y="3974668"/>
              <a:ext cx="828700" cy="1322152"/>
              <a:chOff x="4867275" y="1370456"/>
              <a:chExt cx="1403655" cy="2239519"/>
            </a:xfrm>
          </p:grpSpPr>
          <p:sp>
            <p:nvSpPr>
              <p:cNvPr id="243"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44"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5" name="Oval 7"/>
              <p:cNvSpPr>
                <a:spLocks noChangeArrowheads="1"/>
              </p:cNvSpPr>
              <p:nvPr/>
            </p:nvSpPr>
            <p:spPr bwMode="auto">
              <a:xfrm rot="1956496">
                <a:off x="5677717" y="1370456"/>
                <a:ext cx="593213" cy="944172"/>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46"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47"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48"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9" name="Line 24"/>
              <p:cNvSpPr>
                <a:spLocks noChangeShapeType="1"/>
              </p:cNvSpPr>
              <p:nvPr/>
            </p:nvSpPr>
            <p:spPr bwMode="auto">
              <a:xfrm flipV="1">
                <a:off x="4903789" y="2206624"/>
                <a:ext cx="963611" cy="1374776"/>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50"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51"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252" name="Group 27"/>
            <p:cNvGrpSpPr>
              <a:grpSpLocks/>
            </p:cNvGrpSpPr>
            <p:nvPr/>
          </p:nvGrpSpPr>
          <p:grpSpPr bwMode="auto">
            <a:xfrm rot="15858297">
              <a:off x="4972750" y="3035157"/>
              <a:ext cx="809082" cy="1316778"/>
              <a:chOff x="4867275" y="1379559"/>
              <a:chExt cx="1370426" cy="2230416"/>
            </a:xfrm>
          </p:grpSpPr>
          <p:sp>
            <p:nvSpPr>
              <p:cNvPr id="253"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54"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55" name="Oval 7"/>
              <p:cNvSpPr>
                <a:spLocks noChangeArrowheads="1"/>
              </p:cNvSpPr>
              <p:nvPr/>
            </p:nvSpPr>
            <p:spPr bwMode="auto">
              <a:xfrm rot="1956496">
                <a:off x="5708112" y="1379559"/>
                <a:ext cx="529589" cy="944171"/>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56"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57"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58"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59" name="Line 24"/>
              <p:cNvSpPr>
                <a:spLocks noChangeShapeType="1"/>
              </p:cNvSpPr>
              <p:nvPr/>
            </p:nvSpPr>
            <p:spPr bwMode="auto">
              <a:xfrm flipV="1">
                <a:off x="4903789" y="2206624"/>
                <a:ext cx="963611" cy="1374776"/>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60"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61"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sp>
          <p:nvSpPr>
            <p:cNvPr id="262" name="Text Box 6"/>
            <p:cNvSpPr txBox="1">
              <a:spLocks noChangeArrowheads="1"/>
            </p:cNvSpPr>
            <p:nvPr/>
          </p:nvSpPr>
          <p:spPr bwMode="auto">
            <a:xfrm rot="9275899">
              <a:off x="6233719" y="5290249"/>
              <a:ext cx="972503" cy="576420"/>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sp>
          <p:nvSpPr>
            <p:cNvPr id="263" name="Text Box 6"/>
            <p:cNvSpPr txBox="1">
              <a:spLocks noChangeArrowheads="1"/>
            </p:cNvSpPr>
            <p:nvPr/>
          </p:nvSpPr>
          <p:spPr bwMode="auto">
            <a:xfrm rot="12887360">
              <a:off x="4456848" y="5073925"/>
              <a:ext cx="1005533" cy="576420"/>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sp>
          <p:nvSpPr>
            <p:cNvPr id="264" name="Text Box 6"/>
            <p:cNvSpPr txBox="1">
              <a:spLocks noChangeArrowheads="1"/>
            </p:cNvSpPr>
            <p:nvPr/>
          </p:nvSpPr>
          <p:spPr bwMode="auto">
            <a:xfrm rot="17888336">
              <a:off x="4117013" y="2861869"/>
              <a:ext cx="879489" cy="576420"/>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grpSp>
      <p:grpSp>
        <p:nvGrpSpPr>
          <p:cNvPr id="266" name="Group 265"/>
          <p:cNvGrpSpPr>
            <a:grpSpLocks noChangeAspect="1"/>
          </p:cNvGrpSpPr>
          <p:nvPr/>
        </p:nvGrpSpPr>
        <p:grpSpPr>
          <a:xfrm>
            <a:off x="1325068" y="3061005"/>
            <a:ext cx="1890002" cy="1890000"/>
            <a:chOff x="3988239" y="1885712"/>
            <a:chExt cx="4103999" cy="4103996"/>
          </a:xfrm>
        </p:grpSpPr>
        <p:grpSp>
          <p:nvGrpSpPr>
            <p:cNvPr id="267" name="Group 266"/>
            <p:cNvGrpSpPr/>
            <p:nvPr/>
          </p:nvGrpSpPr>
          <p:grpSpPr>
            <a:xfrm>
              <a:off x="3988239" y="1885712"/>
              <a:ext cx="4103999" cy="4103996"/>
              <a:chOff x="2922257" y="1992320"/>
              <a:chExt cx="4837621" cy="4859355"/>
            </a:xfrm>
          </p:grpSpPr>
          <p:grpSp>
            <p:nvGrpSpPr>
              <p:cNvPr id="291" name="Group 290"/>
              <p:cNvGrpSpPr>
                <a:grpSpLocks noChangeAspect="1"/>
              </p:cNvGrpSpPr>
              <p:nvPr/>
            </p:nvGrpSpPr>
            <p:grpSpPr>
              <a:xfrm>
                <a:off x="3004340" y="2070566"/>
                <a:ext cx="4679997" cy="4680000"/>
                <a:chOff x="3784877" y="1956159"/>
                <a:chExt cx="3960000" cy="3960003"/>
              </a:xfrm>
            </p:grpSpPr>
            <p:sp>
              <p:nvSpPr>
                <p:cNvPr id="312"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3"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4"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5"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6"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7"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318"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9"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292" name="Group 291"/>
              <p:cNvGrpSpPr/>
              <p:nvPr/>
            </p:nvGrpSpPr>
            <p:grpSpPr>
              <a:xfrm>
                <a:off x="2922257" y="1992320"/>
                <a:ext cx="4837621" cy="4859355"/>
                <a:chOff x="2922257" y="1992320"/>
                <a:chExt cx="4837621" cy="4859355"/>
              </a:xfrm>
            </p:grpSpPr>
            <p:sp>
              <p:nvSpPr>
                <p:cNvPr id="293" name="Rounded Rectangle 292"/>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94" name="Rounded Rectangle 293"/>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95" name="Rounded Rectangle 294"/>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96" name="Rounded Rectangle 295"/>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297" name="Group 296"/>
                <p:cNvGrpSpPr/>
                <p:nvPr/>
              </p:nvGrpSpPr>
              <p:grpSpPr>
                <a:xfrm rot="16200000">
                  <a:off x="5111486" y="2021160"/>
                  <a:ext cx="471714" cy="4825071"/>
                  <a:chOff x="5290934" y="2144720"/>
                  <a:chExt cx="471714" cy="4825071"/>
                </a:xfrm>
              </p:grpSpPr>
              <p:sp>
                <p:nvSpPr>
                  <p:cNvPr id="308" name="Rounded Rectangle 307"/>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9" name="Rounded Rectangle 308"/>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10" name="Rounded Rectangle 309"/>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11" name="Rounded Rectangle 310"/>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298" name="Group 297"/>
                <p:cNvGrpSpPr/>
                <p:nvPr/>
              </p:nvGrpSpPr>
              <p:grpSpPr>
                <a:xfrm rot="18898843">
                  <a:off x="5098936" y="1992127"/>
                  <a:ext cx="471714" cy="4825071"/>
                  <a:chOff x="5290934" y="2144720"/>
                  <a:chExt cx="471714" cy="4825071"/>
                </a:xfrm>
              </p:grpSpPr>
              <p:sp>
                <p:nvSpPr>
                  <p:cNvPr id="304" name="Rounded Rectangle 303"/>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5" name="Rounded Rectangle 304"/>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6" name="Rounded Rectangle 305"/>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7" name="Rounded Rectangle 306"/>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299" name="Group 298"/>
                <p:cNvGrpSpPr/>
                <p:nvPr/>
              </p:nvGrpSpPr>
              <p:grpSpPr>
                <a:xfrm rot="2699814">
                  <a:off x="5133413" y="2026604"/>
                  <a:ext cx="471714" cy="4825071"/>
                  <a:chOff x="5290934" y="2144720"/>
                  <a:chExt cx="471714" cy="4825071"/>
                </a:xfrm>
              </p:grpSpPr>
              <p:sp>
                <p:nvSpPr>
                  <p:cNvPr id="300" name="Rounded Rectangle 299"/>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1" name="Rounded Rectangle 300"/>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2" name="Rounded Rectangle 301"/>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3" name="Rounded Rectangle 302"/>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sp>
          <p:nvSpPr>
            <p:cNvPr id="268" name="Text Box 6"/>
            <p:cNvSpPr txBox="1">
              <a:spLocks noChangeArrowheads="1"/>
            </p:cNvSpPr>
            <p:nvPr/>
          </p:nvSpPr>
          <p:spPr bwMode="auto">
            <a:xfrm rot="3894420">
              <a:off x="7193884" y="2965895"/>
              <a:ext cx="846874" cy="576420"/>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grpSp>
          <p:nvGrpSpPr>
            <p:cNvPr id="271" name="Group 27"/>
            <p:cNvGrpSpPr>
              <a:grpSpLocks/>
            </p:cNvGrpSpPr>
            <p:nvPr/>
          </p:nvGrpSpPr>
          <p:grpSpPr bwMode="auto">
            <a:xfrm rot="1895292">
              <a:off x="6307728" y="2985925"/>
              <a:ext cx="1012345" cy="1333648"/>
              <a:chOff x="4867275" y="1350985"/>
              <a:chExt cx="1714712" cy="2258990"/>
            </a:xfrm>
          </p:grpSpPr>
          <p:sp>
            <p:nvSpPr>
              <p:cNvPr id="282"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83"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84" name="Oval 7"/>
              <p:cNvSpPr>
                <a:spLocks noChangeArrowheads="1"/>
              </p:cNvSpPr>
              <p:nvPr/>
            </p:nvSpPr>
            <p:spPr bwMode="auto">
              <a:xfrm rot="1956496">
                <a:off x="5276186" y="1350985"/>
                <a:ext cx="1305801" cy="944172"/>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85"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86"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87"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88" name="Line 24"/>
              <p:cNvSpPr>
                <a:spLocks noChangeShapeType="1"/>
              </p:cNvSpPr>
              <p:nvPr/>
            </p:nvSpPr>
            <p:spPr bwMode="auto">
              <a:xfrm flipV="1">
                <a:off x="4903788" y="2206624"/>
                <a:ext cx="963612" cy="1374775"/>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89"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90"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grpSp>
        <p:nvGrpSpPr>
          <p:cNvPr id="320" name="Group 319"/>
          <p:cNvGrpSpPr>
            <a:grpSpLocks noChangeAspect="1"/>
          </p:cNvGrpSpPr>
          <p:nvPr/>
        </p:nvGrpSpPr>
        <p:grpSpPr>
          <a:xfrm>
            <a:off x="5904175" y="3069759"/>
            <a:ext cx="1890002" cy="1890000"/>
            <a:chOff x="3988239" y="1956267"/>
            <a:chExt cx="4103999" cy="4103996"/>
          </a:xfrm>
        </p:grpSpPr>
        <p:grpSp>
          <p:nvGrpSpPr>
            <p:cNvPr id="321" name="Group 320"/>
            <p:cNvGrpSpPr/>
            <p:nvPr/>
          </p:nvGrpSpPr>
          <p:grpSpPr>
            <a:xfrm>
              <a:off x="3988239" y="1956267"/>
              <a:ext cx="4103999" cy="4103996"/>
              <a:chOff x="2922257" y="1992320"/>
              <a:chExt cx="4837621" cy="4859355"/>
            </a:xfrm>
          </p:grpSpPr>
          <p:grpSp>
            <p:nvGrpSpPr>
              <p:cNvPr id="366" name="Group 365"/>
              <p:cNvGrpSpPr>
                <a:grpSpLocks noChangeAspect="1"/>
              </p:cNvGrpSpPr>
              <p:nvPr/>
            </p:nvGrpSpPr>
            <p:grpSpPr>
              <a:xfrm>
                <a:off x="3004340" y="2070566"/>
                <a:ext cx="4679997" cy="4680000"/>
                <a:chOff x="3784877" y="1956159"/>
                <a:chExt cx="3960000" cy="3960003"/>
              </a:xfrm>
            </p:grpSpPr>
            <p:sp>
              <p:nvSpPr>
                <p:cNvPr id="387"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88"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89"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90"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91"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92"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393"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94"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367" name="Group 366"/>
              <p:cNvGrpSpPr/>
              <p:nvPr/>
            </p:nvGrpSpPr>
            <p:grpSpPr>
              <a:xfrm>
                <a:off x="2922257" y="1992320"/>
                <a:ext cx="4837621" cy="4859355"/>
                <a:chOff x="2922257" y="1992320"/>
                <a:chExt cx="4837621" cy="4859355"/>
              </a:xfrm>
            </p:grpSpPr>
            <p:sp>
              <p:nvSpPr>
                <p:cNvPr id="368" name="Rounded Rectangle 367"/>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69" name="Rounded Rectangle 368"/>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0" name="Rounded Rectangle 369"/>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1" name="Rounded Rectangle 370"/>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372" name="Group 371"/>
                <p:cNvGrpSpPr/>
                <p:nvPr/>
              </p:nvGrpSpPr>
              <p:grpSpPr>
                <a:xfrm rot="16200000">
                  <a:off x="5111486" y="2021160"/>
                  <a:ext cx="471714" cy="4825071"/>
                  <a:chOff x="5290934" y="2144720"/>
                  <a:chExt cx="471714" cy="4825071"/>
                </a:xfrm>
              </p:grpSpPr>
              <p:sp>
                <p:nvSpPr>
                  <p:cNvPr id="383" name="Rounded Rectangle 382"/>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4" name="Rounded Rectangle 383"/>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5" name="Rounded Rectangle 384"/>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6" name="Rounded Rectangle 385"/>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73" name="Group 372"/>
                <p:cNvGrpSpPr/>
                <p:nvPr/>
              </p:nvGrpSpPr>
              <p:grpSpPr>
                <a:xfrm rot="18898843">
                  <a:off x="5098936" y="1992127"/>
                  <a:ext cx="471714" cy="4825071"/>
                  <a:chOff x="5290934" y="2144720"/>
                  <a:chExt cx="471714" cy="4825071"/>
                </a:xfrm>
              </p:grpSpPr>
              <p:sp>
                <p:nvSpPr>
                  <p:cNvPr id="379" name="Rounded Rectangle 378"/>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0" name="Rounded Rectangle 379"/>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1" name="Rounded Rectangle 380"/>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2" name="Rounded Rectangle 381"/>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74" name="Group 373"/>
                <p:cNvGrpSpPr/>
                <p:nvPr/>
              </p:nvGrpSpPr>
              <p:grpSpPr>
                <a:xfrm rot="2699814">
                  <a:off x="5133413" y="2026604"/>
                  <a:ext cx="471714" cy="4825071"/>
                  <a:chOff x="5290934" y="2144720"/>
                  <a:chExt cx="471714" cy="4825071"/>
                </a:xfrm>
              </p:grpSpPr>
              <p:sp>
                <p:nvSpPr>
                  <p:cNvPr id="375" name="Rounded Rectangle 374"/>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6" name="Rounded Rectangle 375"/>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7" name="Rounded Rectangle 376"/>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8" name="Rounded Rectangle 377"/>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grpSp>
          <p:nvGrpSpPr>
            <p:cNvPr id="323" name="Group 27"/>
            <p:cNvGrpSpPr>
              <a:grpSpLocks/>
            </p:cNvGrpSpPr>
            <p:nvPr/>
          </p:nvGrpSpPr>
          <p:grpSpPr bwMode="auto">
            <a:xfrm rot="1895292">
              <a:off x="5768595" y="3272545"/>
              <a:ext cx="1080482" cy="849146"/>
              <a:chOff x="4057609" y="2171655"/>
              <a:chExt cx="1830122" cy="1438320"/>
            </a:xfrm>
          </p:grpSpPr>
          <p:sp>
            <p:nvSpPr>
              <p:cNvPr id="357"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360" name="Freeform 20"/>
              <p:cNvSpPr>
                <a:spLocks/>
              </p:cNvSpPr>
              <p:nvPr/>
            </p:nvSpPr>
            <p:spPr bwMode="auto">
              <a:xfrm>
                <a:off x="4924426" y="2260993"/>
                <a:ext cx="678579" cy="1320401"/>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361" name="Freeform 19"/>
              <p:cNvSpPr>
                <a:spLocks/>
              </p:cNvSpPr>
              <p:nvPr/>
            </p:nvSpPr>
            <p:spPr bwMode="auto">
              <a:xfrm>
                <a:off x="4924425" y="2428933"/>
                <a:ext cx="963306" cy="1152463"/>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362" name="Line 11"/>
              <p:cNvSpPr>
                <a:spLocks noChangeShapeType="1"/>
              </p:cNvSpPr>
              <p:nvPr/>
            </p:nvSpPr>
            <p:spPr bwMode="auto">
              <a:xfrm flipV="1">
                <a:off x="4903789" y="2171655"/>
                <a:ext cx="397419" cy="1398628"/>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365" name="Freeform 25"/>
              <p:cNvSpPr>
                <a:spLocks/>
              </p:cNvSpPr>
              <p:nvPr/>
            </p:nvSpPr>
            <p:spPr bwMode="auto">
              <a:xfrm rot="18891016">
                <a:off x="4328404" y="2224887"/>
                <a:ext cx="746936" cy="128852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324" name="Group 27"/>
            <p:cNvGrpSpPr>
              <a:grpSpLocks/>
            </p:cNvGrpSpPr>
            <p:nvPr/>
          </p:nvGrpSpPr>
          <p:grpSpPr bwMode="auto">
            <a:xfrm rot="7195185">
              <a:off x="5856293" y="4056188"/>
              <a:ext cx="615293" cy="695078"/>
              <a:chOff x="4867275" y="2509204"/>
              <a:chExt cx="1042183" cy="1177354"/>
            </a:xfrm>
          </p:grpSpPr>
          <p:sp>
            <p:nvSpPr>
              <p:cNvPr id="348"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356" name="Freeform 25"/>
              <p:cNvSpPr>
                <a:spLocks/>
              </p:cNvSpPr>
              <p:nvPr/>
            </p:nvSpPr>
            <p:spPr bwMode="auto">
              <a:xfrm rot="663937">
                <a:off x="5012518" y="2509204"/>
                <a:ext cx="896940" cy="1177354"/>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325" name="Group 27"/>
            <p:cNvGrpSpPr>
              <a:grpSpLocks/>
            </p:cNvGrpSpPr>
            <p:nvPr/>
          </p:nvGrpSpPr>
          <p:grpSpPr bwMode="auto">
            <a:xfrm rot="10959402">
              <a:off x="5606963" y="3983573"/>
              <a:ext cx="455499" cy="842085"/>
              <a:chOff x="4867275" y="2183614"/>
              <a:chExt cx="771525" cy="1426361"/>
            </a:xfrm>
          </p:grpSpPr>
          <p:sp>
            <p:nvSpPr>
              <p:cNvPr id="339"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342" name="Freeform 20"/>
              <p:cNvSpPr>
                <a:spLocks/>
              </p:cNvSpPr>
              <p:nvPr/>
            </p:nvSpPr>
            <p:spPr bwMode="auto">
              <a:xfrm>
                <a:off x="4924426" y="2311530"/>
                <a:ext cx="714374" cy="1269867"/>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344" name="Line 11"/>
              <p:cNvSpPr>
                <a:spLocks noChangeShapeType="1"/>
              </p:cNvSpPr>
              <p:nvPr/>
            </p:nvSpPr>
            <p:spPr bwMode="auto">
              <a:xfrm flipV="1">
                <a:off x="4903789" y="2183614"/>
                <a:ext cx="516500" cy="1386672"/>
              </a:xfrm>
              <a:prstGeom prst="line">
                <a:avLst/>
              </a:prstGeom>
              <a:noFill/>
              <a:ln w="9525">
                <a:solidFill>
                  <a:schemeClr val="tx1"/>
                </a:solidFill>
                <a:round/>
                <a:headEnd/>
                <a:tailEnd/>
              </a:ln>
            </p:spPr>
            <p:txBody>
              <a:bodyPr>
                <a:prstTxWarp prst="textNoShape">
                  <a:avLst/>
                </a:prstTxWarp>
              </a:bodyPr>
              <a:lstStyle/>
              <a:p>
                <a:endParaRPr lang="en-US" sz="1350"/>
              </a:p>
            </p:txBody>
          </p:sp>
        </p:grpSp>
        <p:grpSp>
          <p:nvGrpSpPr>
            <p:cNvPr id="326" name="Group 27"/>
            <p:cNvGrpSpPr>
              <a:grpSpLocks/>
            </p:cNvGrpSpPr>
            <p:nvPr/>
          </p:nvGrpSpPr>
          <p:grpSpPr bwMode="auto">
            <a:xfrm rot="15858297">
              <a:off x="5339454" y="3367108"/>
              <a:ext cx="623321" cy="784940"/>
              <a:chOff x="4867275" y="2280410"/>
              <a:chExt cx="1055783" cy="1329565"/>
            </a:xfrm>
          </p:grpSpPr>
          <p:sp>
            <p:nvSpPr>
              <p:cNvPr id="330"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331" name="Line 10"/>
              <p:cNvSpPr>
                <a:spLocks noChangeShapeType="1"/>
              </p:cNvSpPr>
              <p:nvPr/>
            </p:nvSpPr>
            <p:spPr bwMode="auto">
              <a:xfrm flipV="1">
                <a:off x="4924429" y="2584958"/>
                <a:ext cx="998629" cy="996441"/>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333" name="Freeform 20"/>
              <p:cNvSpPr>
                <a:spLocks/>
              </p:cNvSpPr>
              <p:nvPr/>
            </p:nvSpPr>
            <p:spPr bwMode="auto">
              <a:xfrm>
                <a:off x="4925543" y="2325329"/>
                <a:ext cx="714374" cy="124482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335" name="Line 11"/>
              <p:cNvSpPr>
                <a:spLocks noChangeShapeType="1"/>
              </p:cNvSpPr>
              <p:nvPr/>
            </p:nvSpPr>
            <p:spPr bwMode="auto">
              <a:xfrm flipV="1">
                <a:off x="4902665" y="2280410"/>
                <a:ext cx="705037" cy="1301117"/>
              </a:xfrm>
              <a:prstGeom prst="line">
                <a:avLst/>
              </a:prstGeom>
              <a:noFill/>
              <a:ln w="9525">
                <a:solidFill>
                  <a:schemeClr val="tx1"/>
                </a:solidFill>
                <a:round/>
                <a:headEnd/>
                <a:tailEnd/>
              </a:ln>
            </p:spPr>
            <p:txBody>
              <a:bodyPr>
                <a:prstTxWarp prst="textNoShape">
                  <a:avLst/>
                </a:prstTxWarp>
              </a:bodyPr>
              <a:lstStyle/>
              <a:p>
                <a:endParaRPr lang="en-US" sz="1350"/>
              </a:p>
            </p:txBody>
          </p:sp>
        </p:grpSp>
      </p:grpSp>
      <p:sp>
        <p:nvSpPr>
          <p:cNvPr id="3" name="TextBox 2"/>
          <p:cNvSpPr txBox="1"/>
          <p:nvPr/>
        </p:nvSpPr>
        <p:spPr>
          <a:xfrm>
            <a:off x="9388928" y="1859643"/>
            <a:ext cx="184731" cy="300082"/>
          </a:xfrm>
          <a:prstGeom prst="rect">
            <a:avLst/>
          </a:prstGeom>
          <a:noFill/>
        </p:spPr>
        <p:txBody>
          <a:bodyPr wrap="none" rtlCol="0">
            <a:spAutoFit/>
          </a:bodyPr>
          <a:lstStyle/>
          <a:p>
            <a:endParaRPr lang="en-US" sz="1350" dirty="0"/>
          </a:p>
        </p:txBody>
      </p:sp>
      <p:sp>
        <p:nvSpPr>
          <p:cNvPr id="4" name="Slide Number Placeholder 3"/>
          <p:cNvSpPr>
            <a:spLocks noGrp="1"/>
          </p:cNvSpPr>
          <p:nvPr>
            <p:ph type="sldNum" sz="quarter" idx="12"/>
          </p:nvPr>
        </p:nvSpPr>
        <p:spPr/>
        <p:txBody>
          <a:bodyPr/>
          <a:lstStyle/>
          <a:p>
            <a:fld id="{80149149-8C21-2B45-9A08-A29B7F6116D0}" type="slidenum">
              <a:rPr lang="en-US" smtClean="0"/>
              <a:pPr/>
              <a:t>17</a:t>
            </a:fld>
            <a:endParaRPr lang="en-US"/>
          </a:p>
        </p:txBody>
      </p:sp>
      <p:sp>
        <p:nvSpPr>
          <p:cNvPr id="6" name="Date Placeholder 5">
            <a:extLst>
              <a:ext uri="{FF2B5EF4-FFF2-40B4-BE49-F238E27FC236}">
                <a16:creationId xmlns:a16="http://schemas.microsoft.com/office/drawing/2014/main" id="{F5F41B6C-CFBB-3742-A237-5EB898D8FB4F}"/>
              </a:ext>
            </a:extLst>
          </p:cNvPr>
          <p:cNvSpPr>
            <a:spLocks noGrp="1"/>
          </p:cNvSpPr>
          <p:nvPr>
            <p:ph type="dt" sz="half" idx="10"/>
          </p:nvPr>
        </p:nvSpPr>
        <p:spPr/>
        <p:txBody>
          <a:bodyPr/>
          <a:lstStyle/>
          <a:p>
            <a:fld id="{E1AC3347-BB34-6342-9DE7-7F6C6E396895}" type="datetime1">
              <a:rPr lang="en-US" smtClean="0"/>
              <a:t>3/4/19</a:t>
            </a:fld>
            <a:endParaRPr lang="en-US"/>
          </a:p>
        </p:txBody>
      </p:sp>
      <p:sp>
        <p:nvSpPr>
          <p:cNvPr id="7" name="Footer Placeholder 6">
            <a:extLst>
              <a:ext uri="{FF2B5EF4-FFF2-40B4-BE49-F238E27FC236}">
                <a16:creationId xmlns:a16="http://schemas.microsoft.com/office/drawing/2014/main" id="{CBB9D9A5-B6AF-3245-BCA5-F0D29E9A4A99}"/>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4175141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Triggering on physics</a:t>
            </a:r>
          </a:p>
        </p:txBody>
      </p:sp>
      <p:grpSp>
        <p:nvGrpSpPr>
          <p:cNvPr id="88" name="Group 87"/>
          <p:cNvGrpSpPr>
            <a:grpSpLocks noChangeAspect="1"/>
          </p:cNvGrpSpPr>
          <p:nvPr/>
        </p:nvGrpSpPr>
        <p:grpSpPr>
          <a:xfrm>
            <a:off x="2428044" y="1100548"/>
            <a:ext cx="1890002" cy="1890000"/>
            <a:chOff x="685263" y="1766952"/>
            <a:chExt cx="4103999" cy="4103996"/>
          </a:xfrm>
        </p:grpSpPr>
        <p:grpSp>
          <p:nvGrpSpPr>
            <p:cNvPr id="5" name="Group 4"/>
            <p:cNvGrpSpPr/>
            <p:nvPr/>
          </p:nvGrpSpPr>
          <p:grpSpPr>
            <a:xfrm>
              <a:off x="685263" y="1766952"/>
              <a:ext cx="4103999" cy="4103996"/>
              <a:chOff x="2922257" y="1992320"/>
              <a:chExt cx="4837621" cy="4859355"/>
            </a:xfrm>
          </p:grpSpPr>
          <p:grpSp>
            <p:nvGrpSpPr>
              <p:cNvPr id="29" name="Group 28"/>
              <p:cNvGrpSpPr>
                <a:grpSpLocks noChangeAspect="1"/>
              </p:cNvGrpSpPr>
              <p:nvPr/>
            </p:nvGrpSpPr>
            <p:grpSpPr>
              <a:xfrm>
                <a:off x="3004340" y="2070566"/>
                <a:ext cx="4679997" cy="4680000"/>
                <a:chOff x="3784877" y="1956159"/>
                <a:chExt cx="3960000" cy="3960003"/>
              </a:xfrm>
            </p:grpSpPr>
            <p:sp>
              <p:nvSpPr>
                <p:cNvPr id="50"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1"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2"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3"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4"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5"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56"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7"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30" name="Group 29"/>
              <p:cNvGrpSpPr/>
              <p:nvPr/>
            </p:nvGrpSpPr>
            <p:grpSpPr>
              <a:xfrm>
                <a:off x="2922257" y="1992320"/>
                <a:ext cx="4837621" cy="4859355"/>
                <a:chOff x="2922257" y="1992320"/>
                <a:chExt cx="4837621" cy="4859355"/>
              </a:xfrm>
            </p:grpSpPr>
            <p:sp>
              <p:nvSpPr>
                <p:cNvPr id="31" name="Rounded Rectangle 30"/>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2" name="Rounded Rectangle 31"/>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3" name="Rounded Rectangle 32"/>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4" name="Rounded Rectangle 33"/>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35" name="Group 34"/>
                <p:cNvGrpSpPr/>
                <p:nvPr/>
              </p:nvGrpSpPr>
              <p:grpSpPr>
                <a:xfrm rot="16200000">
                  <a:off x="5111486" y="2021160"/>
                  <a:ext cx="471714" cy="4825071"/>
                  <a:chOff x="5290934" y="2144720"/>
                  <a:chExt cx="471714" cy="4825071"/>
                </a:xfrm>
              </p:grpSpPr>
              <p:sp>
                <p:nvSpPr>
                  <p:cNvPr id="46" name="Rounded Rectangle 45"/>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7" name="Rounded Rectangle 46"/>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8" name="Rounded Rectangle 47"/>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9" name="Rounded Rectangle 48"/>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6" name="Group 35"/>
                <p:cNvGrpSpPr/>
                <p:nvPr/>
              </p:nvGrpSpPr>
              <p:grpSpPr>
                <a:xfrm rot="18898843">
                  <a:off x="5098936" y="1992127"/>
                  <a:ext cx="471714" cy="4825071"/>
                  <a:chOff x="5290934" y="2144720"/>
                  <a:chExt cx="471714" cy="4825071"/>
                </a:xfrm>
              </p:grpSpPr>
              <p:sp>
                <p:nvSpPr>
                  <p:cNvPr id="42" name="Rounded Rectangle 41"/>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3" name="Rounded Rectangle 42"/>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4" name="Rounded Rectangle 43"/>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5" name="Rounded Rectangle 44"/>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7" name="Group 36"/>
                <p:cNvGrpSpPr/>
                <p:nvPr/>
              </p:nvGrpSpPr>
              <p:grpSpPr>
                <a:xfrm rot="2699814">
                  <a:off x="5133413" y="2026604"/>
                  <a:ext cx="471714" cy="4825071"/>
                  <a:chOff x="5290934" y="2144720"/>
                  <a:chExt cx="471714" cy="4825071"/>
                </a:xfrm>
              </p:grpSpPr>
              <p:sp>
                <p:nvSpPr>
                  <p:cNvPr id="38" name="Rounded Rectangle 37"/>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9" name="Rounded Rectangle 38"/>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0" name="Rounded Rectangle 39"/>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1" name="Rounded Rectangle 40"/>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sp>
          <p:nvSpPr>
            <p:cNvPr id="17" name="Freeform 15"/>
            <p:cNvSpPr>
              <a:spLocks/>
            </p:cNvSpPr>
            <p:nvPr/>
          </p:nvSpPr>
          <p:spPr bwMode="auto">
            <a:xfrm rot="1517318">
              <a:off x="1999015" y="3350610"/>
              <a:ext cx="855001" cy="303273"/>
            </a:xfrm>
            <a:custGeom>
              <a:avLst/>
              <a:gdLst>
                <a:gd name="T0" fmla="*/ 2147483647 w 864"/>
                <a:gd name="T1" fmla="*/ 2147483647 h 480"/>
                <a:gd name="T2" fmla="*/ 2147483647 w 864"/>
                <a:gd name="T3" fmla="*/ 2147483647 h 480"/>
                <a:gd name="T4" fmla="*/ 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480"/>
                  </a:moveTo>
                  <a:cubicBezTo>
                    <a:pt x="696" y="448"/>
                    <a:pt x="528" y="416"/>
                    <a:pt x="384" y="336"/>
                  </a:cubicBezTo>
                  <a:cubicBezTo>
                    <a:pt x="240" y="256"/>
                    <a:pt x="120" y="128"/>
                    <a:pt x="0" y="0"/>
                  </a:cubicBezTo>
                </a:path>
              </a:pathLst>
            </a:custGeom>
            <a:noFill/>
            <a:ln w="31750">
              <a:solidFill>
                <a:srgbClr val="CC00CC"/>
              </a:solidFill>
              <a:round/>
              <a:headEnd/>
              <a:tailEnd/>
            </a:ln>
          </p:spPr>
          <p:txBody>
            <a:bodyPr>
              <a:prstTxWarp prst="textNoShape">
                <a:avLst/>
              </a:prstTxWarp>
            </a:bodyPr>
            <a:lstStyle/>
            <a:p>
              <a:endParaRPr lang="en-US" sz="1350"/>
            </a:p>
          </p:txBody>
        </p:sp>
        <p:sp>
          <p:nvSpPr>
            <p:cNvPr id="18" name="Oval 16"/>
            <p:cNvSpPr>
              <a:spLocks noChangeArrowheads="1"/>
            </p:cNvSpPr>
            <p:nvPr/>
          </p:nvSpPr>
          <p:spPr bwMode="auto">
            <a:xfrm rot="19948244">
              <a:off x="1943960" y="3003398"/>
              <a:ext cx="180000" cy="205313"/>
            </a:xfrm>
            <a:prstGeom prst="ellipse">
              <a:avLst/>
            </a:prstGeom>
            <a:solidFill>
              <a:srgbClr val="ADC1D7"/>
            </a:solidFill>
            <a:ln w="31750">
              <a:solidFill>
                <a:srgbClr val="003366"/>
              </a:solidFill>
              <a:round/>
              <a:headEnd/>
              <a:tailEnd/>
            </a:ln>
          </p:spPr>
          <p:txBody>
            <a:bodyPr wrap="none" anchor="ctr">
              <a:prstTxWarp prst="textNoShape">
                <a:avLst/>
              </a:prstTxWarp>
            </a:bodyPr>
            <a:lstStyle/>
            <a:p>
              <a:endParaRPr lang="en-US" sz="1350"/>
            </a:p>
          </p:txBody>
        </p:sp>
        <p:sp>
          <p:nvSpPr>
            <p:cNvPr id="11" name="Text Box 7"/>
            <p:cNvSpPr txBox="1">
              <a:spLocks noChangeArrowheads="1"/>
            </p:cNvSpPr>
            <p:nvPr/>
          </p:nvSpPr>
          <p:spPr bwMode="auto">
            <a:xfrm rot="19167276">
              <a:off x="1164846" y="2594719"/>
              <a:ext cx="1507719" cy="501235"/>
            </a:xfrm>
            <a:prstGeom prst="rect">
              <a:avLst/>
            </a:prstGeom>
            <a:noFill/>
            <a:ln w="9525">
              <a:noFill/>
              <a:miter lim="800000"/>
              <a:headEnd/>
              <a:tailEnd/>
            </a:ln>
          </p:spPr>
          <p:txBody>
            <a:bodyPr wrap="square">
              <a:prstTxWarp prst="textNoShape">
                <a:avLst/>
              </a:prstTxWarp>
              <a:spAutoFit/>
            </a:bodyPr>
            <a:lstStyle/>
            <a:p>
              <a:r>
                <a:rPr lang="en-US" sz="900" b="1" dirty="0">
                  <a:solidFill>
                    <a:srgbClr val="670068"/>
                  </a:solidFill>
                  <a:cs typeface="Chalkduster"/>
                </a:rPr>
                <a:t>electron</a:t>
              </a:r>
            </a:p>
          </p:txBody>
        </p:sp>
      </p:grpSp>
      <p:grpSp>
        <p:nvGrpSpPr>
          <p:cNvPr id="177" name="Group 176"/>
          <p:cNvGrpSpPr>
            <a:grpSpLocks noChangeAspect="1"/>
          </p:cNvGrpSpPr>
          <p:nvPr/>
        </p:nvGrpSpPr>
        <p:grpSpPr>
          <a:xfrm>
            <a:off x="4820293" y="1109570"/>
            <a:ext cx="1890002" cy="1890000"/>
            <a:chOff x="4500280" y="1477260"/>
            <a:chExt cx="4103999" cy="4103996"/>
          </a:xfrm>
        </p:grpSpPr>
        <p:grpSp>
          <p:nvGrpSpPr>
            <p:cNvPr id="120" name="Group 119"/>
            <p:cNvGrpSpPr/>
            <p:nvPr/>
          </p:nvGrpSpPr>
          <p:grpSpPr>
            <a:xfrm>
              <a:off x="4500280" y="1477260"/>
              <a:ext cx="4103999" cy="4103996"/>
              <a:chOff x="2922257" y="1992320"/>
              <a:chExt cx="4837621" cy="4859355"/>
            </a:xfrm>
          </p:grpSpPr>
          <p:grpSp>
            <p:nvGrpSpPr>
              <p:cNvPr id="144" name="Group 143"/>
              <p:cNvGrpSpPr>
                <a:grpSpLocks noChangeAspect="1"/>
              </p:cNvGrpSpPr>
              <p:nvPr/>
            </p:nvGrpSpPr>
            <p:grpSpPr>
              <a:xfrm>
                <a:off x="3004340" y="2070566"/>
                <a:ext cx="4679997" cy="4680000"/>
                <a:chOff x="3784877" y="1956159"/>
                <a:chExt cx="3960000" cy="3960003"/>
              </a:xfrm>
            </p:grpSpPr>
            <p:sp>
              <p:nvSpPr>
                <p:cNvPr id="165"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66"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67"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68"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69"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70"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171"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172"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145" name="Group 144"/>
              <p:cNvGrpSpPr/>
              <p:nvPr/>
            </p:nvGrpSpPr>
            <p:grpSpPr>
              <a:xfrm>
                <a:off x="2922257" y="1992320"/>
                <a:ext cx="4837621" cy="4859355"/>
                <a:chOff x="2922257" y="1992320"/>
                <a:chExt cx="4837621" cy="4859355"/>
              </a:xfrm>
            </p:grpSpPr>
            <p:sp>
              <p:nvSpPr>
                <p:cNvPr id="146" name="Rounded Rectangle 145"/>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47" name="Rounded Rectangle 146"/>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48" name="Rounded Rectangle 147"/>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49" name="Rounded Rectangle 148"/>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150" name="Group 149"/>
                <p:cNvGrpSpPr/>
                <p:nvPr/>
              </p:nvGrpSpPr>
              <p:grpSpPr>
                <a:xfrm rot="16200000">
                  <a:off x="5111486" y="2021160"/>
                  <a:ext cx="471714" cy="4825071"/>
                  <a:chOff x="5290934" y="2144720"/>
                  <a:chExt cx="471714" cy="4825071"/>
                </a:xfrm>
              </p:grpSpPr>
              <p:sp>
                <p:nvSpPr>
                  <p:cNvPr id="161" name="Rounded Rectangle 160"/>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2" name="Rounded Rectangle 161"/>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3" name="Rounded Rectangle 162"/>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4" name="Rounded Rectangle 163"/>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151" name="Group 150"/>
                <p:cNvGrpSpPr/>
                <p:nvPr/>
              </p:nvGrpSpPr>
              <p:grpSpPr>
                <a:xfrm rot="18898843">
                  <a:off x="5098936" y="1992127"/>
                  <a:ext cx="471714" cy="4825071"/>
                  <a:chOff x="5290934" y="2144720"/>
                  <a:chExt cx="471714" cy="4825071"/>
                </a:xfrm>
              </p:grpSpPr>
              <p:sp>
                <p:nvSpPr>
                  <p:cNvPr id="157" name="Rounded Rectangle 156"/>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8" name="Rounded Rectangle 157"/>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9" name="Rounded Rectangle 158"/>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0" name="Rounded Rectangle 159"/>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152" name="Group 151"/>
                <p:cNvGrpSpPr/>
                <p:nvPr/>
              </p:nvGrpSpPr>
              <p:grpSpPr>
                <a:xfrm rot="2699814">
                  <a:off x="5133413" y="2026604"/>
                  <a:ext cx="471714" cy="4825071"/>
                  <a:chOff x="5290934" y="2144720"/>
                  <a:chExt cx="471714" cy="4825071"/>
                </a:xfrm>
              </p:grpSpPr>
              <p:sp>
                <p:nvSpPr>
                  <p:cNvPr id="153" name="Rounded Rectangle 152"/>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4" name="Rounded Rectangle 153"/>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5" name="Rounded Rectangle 154"/>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6" name="Rounded Rectangle 155"/>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grpSp>
          <p:nvGrpSpPr>
            <p:cNvPr id="125" name="Group 124"/>
            <p:cNvGrpSpPr/>
            <p:nvPr/>
          </p:nvGrpSpPr>
          <p:grpSpPr>
            <a:xfrm rot="1048244">
              <a:off x="5734733" y="2802438"/>
              <a:ext cx="942866" cy="608134"/>
              <a:chOff x="5112158" y="3347576"/>
              <a:chExt cx="942866" cy="608134"/>
            </a:xfrm>
          </p:grpSpPr>
          <p:sp>
            <p:nvSpPr>
              <p:cNvPr id="132" name="Freeform 15"/>
              <p:cNvSpPr>
                <a:spLocks/>
              </p:cNvSpPr>
              <p:nvPr/>
            </p:nvSpPr>
            <p:spPr bwMode="auto">
              <a:xfrm>
                <a:off x="5200023" y="3492175"/>
                <a:ext cx="855001" cy="463535"/>
              </a:xfrm>
              <a:custGeom>
                <a:avLst/>
                <a:gdLst>
                  <a:gd name="T0" fmla="*/ 2147483647 w 864"/>
                  <a:gd name="T1" fmla="*/ 2147483647 h 480"/>
                  <a:gd name="T2" fmla="*/ 2147483647 w 864"/>
                  <a:gd name="T3" fmla="*/ 2147483647 h 480"/>
                  <a:gd name="T4" fmla="*/ 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480"/>
                    </a:moveTo>
                    <a:cubicBezTo>
                      <a:pt x="696" y="448"/>
                      <a:pt x="528" y="416"/>
                      <a:pt x="384" y="336"/>
                    </a:cubicBezTo>
                    <a:cubicBezTo>
                      <a:pt x="240" y="256"/>
                      <a:pt x="120" y="128"/>
                      <a:pt x="0" y="0"/>
                    </a:cubicBezTo>
                  </a:path>
                </a:pathLst>
              </a:custGeom>
              <a:noFill/>
              <a:ln w="31750">
                <a:solidFill>
                  <a:srgbClr val="CC00CC"/>
                </a:solidFill>
                <a:round/>
                <a:headEnd/>
                <a:tailEnd/>
              </a:ln>
            </p:spPr>
            <p:txBody>
              <a:bodyPr>
                <a:prstTxWarp prst="textNoShape">
                  <a:avLst/>
                </a:prstTxWarp>
              </a:bodyPr>
              <a:lstStyle/>
              <a:p>
                <a:endParaRPr lang="en-US" sz="1350"/>
              </a:p>
            </p:txBody>
          </p:sp>
          <p:sp>
            <p:nvSpPr>
              <p:cNvPr id="133" name="Oval 16"/>
              <p:cNvSpPr>
                <a:spLocks noChangeArrowheads="1"/>
              </p:cNvSpPr>
              <p:nvPr/>
            </p:nvSpPr>
            <p:spPr bwMode="auto">
              <a:xfrm rot="18900000">
                <a:off x="5112158" y="3347576"/>
                <a:ext cx="90000" cy="205313"/>
              </a:xfrm>
              <a:prstGeom prst="ellipse">
                <a:avLst/>
              </a:prstGeom>
              <a:solidFill>
                <a:srgbClr val="ADC1D7"/>
              </a:solidFill>
              <a:ln w="31750">
                <a:solidFill>
                  <a:srgbClr val="003366"/>
                </a:solidFill>
                <a:round/>
                <a:headEnd/>
                <a:tailEnd/>
              </a:ln>
            </p:spPr>
            <p:txBody>
              <a:bodyPr wrap="none" anchor="ctr">
                <a:prstTxWarp prst="textNoShape">
                  <a:avLst/>
                </a:prstTxWarp>
              </a:bodyPr>
              <a:lstStyle/>
              <a:p>
                <a:endParaRPr lang="en-US" sz="1350"/>
              </a:p>
            </p:txBody>
          </p:sp>
        </p:grpSp>
        <p:sp>
          <p:nvSpPr>
            <p:cNvPr id="126" name="Text Box 7"/>
            <p:cNvSpPr txBox="1">
              <a:spLocks noChangeArrowheads="1"/>
            </p:cNvSpPr>
            <p:nvPr/>
          </p:nvSpPr>
          <p:spPr bwMode="auto">
            <a:xfrm rot="18740198">
              <a:off x="4904651" y="2285078"/>
              <a:ext cx="1580460" cy="501235"/>
            </a:xfrm>
            <a:prstGeom prst="rect">
              <a:avLst/>
            </a:prstGeom>
            <a:noFill/>
            <a:ln w="9525">
              <a:noFill/>
              <a:miter lim="800000"/>
              <a:headEnd/>
              <a:tailEnd/>
            </a:ln>
          </p:spPr>
          <p:txBody>
            <a:bodyPr wrap="square">
              <a:prstTxWarp prst="textNoShape">
                <a:avLst/>
              </a:prstTxWarp>
              <a:spAutoFit/>
            </a:bodyPr>
            <a:lstStyle/>
            <a:p>
              <a:r>
                <a:rPr lang="en-US" sz="900" b="1" dirty="0">
                  <a:solidFill>
                    <a:srgbClr val="670068"/>
                  </a:solidFill>
                  <a:cs typeface="Chalkduster"/>
                </a:rPr>
                <a:t>electron</a:t>
              </a:r>
            </a:p>
          </p:txBody>
        </p:sp>
        <p:grpSp>
          <p:nvGrpSpPr>
            <p:cNvPr id="173" name="Group 172"/>
            <p:cNvGrpSpPr/>
            <p:nvPr/>
          </p:nvGrpSpPr>
          <p:grpSpPr>
            <a:xfrm rot="6473539">
              <a:off x="6546324" y="2882742"/>
              <a:ext cx="942866" cy="608134"/>
              <a:chOff x="5112158" y="3347576"/>
              <a:chExt cx="942866" cy="608134"/>
            </a:xfrm>
          </p:grpSpPr>
          <p:sp>
            <p:nvSpPr>
              <p:cNvPr id="174" name="Freeform 15"/>
              <p:cNvSpPr>
                <a:spLocks/>
              </p:cNvSpPr>
              <p:nvPr/>
            </p:nvSpPr>
            <p:spPr bwMode="auto">
              <a:xfrm>
                <a:off x="5200023" y="3492175"/>
                <a:ext cx="855001" cy="463535"/>
              </a:xfrm>
              <a:custGeom>
                <a:avLst/>
                <a:gdLst>
                  <a:gd name="T0" fmla="*/ 2147483647 w 864"/>
                  <a:gd name="T1" fmla="*/ 2147483647 h 480"/>
                  <a:gd name="T2" fmla="*/ 2147483647 w 864"/>
                  <a:gd name="T3" fmla="*/ 2147483647 h 480"/>
                  <a:gd name="T4" fmla="*/ 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480"/>
                    </a:moveTo>
                    <a:cubicBezTo>
                      <a:pt x="696" y="448"/>
                      <a:pt x="528" y="416"/>
                      <a:pt x="384" y="336"/>
                    </a:cubicBezTo>
                    <a:cubicBezTo>
                      <a:pt x="240" y="256"/>
                      <a:pt x="120" y="128"/>
                      <a:pt x="0" y="0"/>
                    </a:cubicBezTo>
                  </a:path>
                </a:pathLst>
              </a:custGeom>
              <a:noFill/>
              <a:ln w="31750">
                <a:solidFill>
                  <a:srgbClr val="CC00CC"/>
                </a:solidFill>
                <a:round/>
                <a:headEnd/>
                <a:tailEnd/>
              </a:ln>
            </p:spPr>
            <p:txBody>
              <a:bodyPr>
                <a:prstTxWarp prst="textNoShape">
                  <a:avLst/>
                </a:prstTxWarp>
              </a:bodyPr>
              <a:lstStyle/>
              <a:p>
                <a:endParaRPr lang="en-US" sz="1350"/>
              </a:p>
            </p:txBody>
          </p:sp>
          <p:sp>
            <p:nvSpPr>
              <p:cNvPr id="175" name="Oval 16"/>
              <p:cNvSpPr>
                <a:spLocks noChangeArrowheads="1"/>
              </p:cNvSpPr>
              <p:nvPr/>
            </p:nvSpPr>
            <p:spPr bwMode="auto">
              <a:xfrm rot="18900000">
                <a:off x="5112158" y="3347576"/>
                <a:ext cx="90000" cy="205313"/>
              </a:xfrm>
              <a:prstGeom prst="ellipse">
                <a:avLst/>
              </a:prstGeom>
              <a:solidFill>
                <a:srgbClr val="ADC1D7"/>
              </a:solidFill>
              <a:ln w="31750">
                <a:solidFill>
                  <a:srgbClr val="003366"/>
                </a:solidFill>
                <a:round/>
                <a:headEnd/>
                <a:tailEnd/>
              </a:ln>
            </p:spPr>
            <p:txBody>
              <a:bodyPr wrap="none" anchor="ctr">
                <a:prstTxWarp prst="textNoShape">
                  <a:avLst/>
                </a:prstTxWarp>
              </a:bodyPr>
              <a:lstStyle/>
              <a:p>
                <a:endParaRPr lang="en-US" sz="1350"/>
              </a:p>
            </p:txBody>
          </p:sp>
        </p:grpSp>
        <p:sp>
          <p:nvSpPr>
            <p:cNvPr id="176" name="Text Box 7"/>
            <p:cNvSpPr txBox="1">
              <a:spLocks noChangeArrowheads="1"/>
            </p:cNvSpPr>
            <p:nvPr/>
          </p:nvSpPr>
          <p:spPr bwMode="auto">
            <a:xfrm rot="2863880">
              <a:off x="6852820" y="2565464"/>
              <a:ext cx="1656479" cy="501235"/>
            </a:xfrm>
            <a:prstGeom prst="rect">
              <a:avLst/>
            </a:prstGeom>
            <a:noFill/>
            <a:ln w="9525">
              <a:noFill/>
              <a:miter lim="800000"/>
              <a:headEnd/>
              <a:tailEnd/>
            </a:ln>
          </p:spPr>
          <p:txBody>
            <a:bodyPr wrap="square">
              <a:prstTxWarp prst="textNoShape">
                <a:avLst/>
              </a:prstTxWarp>
              <a:spAutoFit/>
            </a:bodyPr>
            <a:lstStyle/>
            <a:p>
              <a:r>
                <a:rPr lang="en-US" sz="900" b="1" dirty="0">
                  <a:solidFill>
                    <a:srgbClr val="670068"/>
                  </a:solidFill>
                  <a:cs typeface="Chalkduster"/>
                </a:rPr>
                <a:t>electron</a:t>
              </a:r>
            </a:p>
          </p:txBody>
        </p:sp>
      </p:grpSp>
      <p:grpSp>
        <p:nvGrpSpPr>
          <p:cNvPr id="265" name="Group 264"/>
          <p:cNvGrpSpPr>
            <a:grpSpLocks noChangeAspect="1"/>
          </p:cNvGrpSpPr>
          <p:nvPr/>
        </p:nvGrpSpPr>
        <p:grpSpPr>
          <a:xfrm>
            <a:off x="3634592" y="3069563"/>
            <a:ext cx="1890002" cy="1890000"/>
            <a:chOff x="3988239" y="1956267"/>
            <a:chExt cx="4103999" cy="4103996"/>
          </a:xfrm>
        </p:grpSpPr>
        <p:grpSp>
          <p:nvGrpSpPr>
            <p:cNvPr id="179" name="Group 178"/>
            <p:cNvGrpSpPr/>
            <p:nvPr/>
          </p:nvGrpSpPr>
          <p:grpSpPr>
            <a:xfrm>
              <a:off x="3988239" y="1956267"/>
              <a:ext cx="4103999" cy="4103996"/>
              <a:chOff x="2922257" y="1992320"/>
              <a:chExt cx="4837621" cy="4859355"/>
            </a:xfrm>
          </p:grpSpPr>
          <p:grpSp>
            <p:nvGrpSpPr>
              <p:cNvPr id="203" name="Group 202"/>
              <p:cNvGrpSpPr>
                <a:grpSpLocks noChangeAspect="1"/>
              </p:cNvGrpSpPr>
              <p:nvPr/>
            </p:nvGrpSpPr>
            <p:grpSpPr>
              <a:xfrm>
                <a:off x="3004340" y="2070566"/>
                <a:ext cx="4679997" cy="4680000"/>
                <a:chOff x="3784877" y="1956159"/>
                <a:chExt cx="3960000" cy="3960003"/>
              </a:xfrm>
            </p:grpSpPr>
            <p:sp>
              <p:nvSpPr>
                <p:cNvPr id="224"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5"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6"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7"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8"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29"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230"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231"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204" name="Group 203"/>
              <p:cNvGrpSpPr/>
              <p:nvPr/>
            </p:nvGrpSpPr>
            <p:grpSpPr>
              <a:xfrm>
                <a:off x="2922257" y="1992320"/>
                <a:ext cx="4837621" cy="4859355"/>
                <a:chOff x="2922257" y="1992320"/>
                <a:chExt cx="4837621" cy="4859355"/>
              </a:xfrm>
            </p:grpSpPr>
            <p:sp>
              <p:nvSpPr>
                <p:cNvPr id="205" name="Rounded Rectangle 204"/>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06" name="Rounded Rectangle 205"/>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07" name="Rounded Rectangle 206"/>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08" name="Rounded Rectangle 207"/>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209" name="Group 208"/>
                <p:cNvGrpSpPr/>
                <p:nvPr/>
              </p:nvGrpSpPr>
              <p:grpSpPr>
                <a:xfrm rot="16200000">
                  <a:off x="5111486" y="2021160"/>
                  <a:ext cx="471714" cy="4825071"/>
                  <a:chOff x="5290934" y="2144720"/>
                  <a:chExt cx="471714" cy="4825071"/>
                </a:xfrm>
              </p:grpSpPr>
              <p:sp>
                <p:nvSpPr>
                  <p:cNvPr id="220" name="Rounded Rectangle 219"/>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21" name="Rounded Rectangle 220"/>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22" name="Rounded Rectangle 221"/>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23" name="Rounded Rectangle 222"/>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210" name="Group 209"/>
                <p:cNvGrpSpPr/>
                <p:nvPr/>
              </p:nvGrpSpPr>
              <p:grpSpPr>
                <a:xfrm rot="18898843">
                  <a:off x="5098936" y="1992127"/>
                  <a:ext cx="471714" cy="4825071"/>
                  <a:chOff x="5290934" y="2144720"/>
                  <a:chExt cx="471714" cy="4825071"/>
                </a:xfrm>
              </p:grpSpPr>
              <p:sp>
                <p:nvSpPr>
                  <p:cNvPr id="216" name="Rounded Rectangle 215"/>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7" name="Rounded Rectangle 216"/>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8" name="Rounded Rectangle 217"/>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9" name="Rounded Rectangle 218"/>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211" name="Group 210"/>
                <p:cNvGrpSpPr/>
                <p:nvPr/>
              </p:nvGrpSpPr>
              <p:grpSpPr>
                <a:xfrm rot="2699814">
                  <a:off x="5133413" y="2026604"/>
                  <a:ext cx="471714" cy="4825071"/>
                  <a:chOff x="5290934" y="2144720"/>
                  <a:chExt cx="471714" cy="4825071"/>
                </a:xfrm>
              </p:grpSpPr>
              <p:sp>
                <p:nvSpPr>
                  <p:cNvPr id="212" name="Rounded Rectangle 211"/>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3" name="Rounded Rectangle 212"/>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4" name="Rounded Rectangle 213"/>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5" name="Rounded Rectangle 214"/>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sp>
          <p:nvSpPr>
            <p:cNvPr id="180" name="Text Box 6"/>
            <p:cNvSpPr txBox="1">
              <a:spLocks noChangeArrowheads="1"/>
            </p:cNvSpPr>
            <p:nvPr/>
          </p:nvSpPr>
          <p:spPr bwMode="auto">
            <a:xfrm rot="3894420">
              <a:off x="7213164" y="2813147"/>
              <a:ext cx="785140" cy="952348"/>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grpSp>
          <p:nvGrpSpPr>
            <p:cNvPr id="183" name="Group 27"/>
            <p:cNvGrpSpPr>
              <a:grpSpLocks/>
            </p:cNvGrpSpPr>
            <p:nvPr/>
          </p:nvGrpSpPr>
          <p:grpSpPr bwMode="auto">
            <a:xfrm rot="1895292">
              <a:off x="6315177" y="3030141"/>
              <a:ext cx="853303" cy="1317107"/>
              <a:chOff x="4867275" y="1379002"/>
              <a:chExt cx="1445327" cy="2230973"/>
            </a:xfrm>
          </p:grpSpPr>
          <p:sp>
            <p:nvSpPr>
              <p:cNvPr id="194"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195"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196" name="Oval 7"/>
              <p:cNvSpPr>
                <a:spLocks noChangeArrowheads="1"/>
              </p:cNvSpPr>
              <p:nvPr/>
            </p:nvSpPr>
            <p:spPr bwMode="auto">
              <a:xfrm rot="1956496">
                <a:off x="5633151" y="1379002"/>
                <a:ext cx="679451" cy="944171"/>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197"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198"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199"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00" name="Line 24"/>
              <p:cNvSpPr>
                <a:spLocks noChangeShapeType="1"/>
              </p:cNvSpPr>
              <p:nvPr/>
            </p:nvSpPr>
            <p:spPr bwMode="auto">
              <a:xfrm flipV="1">
                <a:off x="4903788" y="2206624"/>
                <a:ext cx="963612" cy="1374775"/>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01"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02"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232" name="Group 27"/>
            <p:cNvGrpSpPr>
              <a:grpSpLocks/>
            </p:cNvGrpSpPr>
            <p:nvPr/>
          </p:nvGrpSpPr>
          <p:grpSpPr bwMode="auto">
            <a:xfrm rot="7195185">
              <a:off x="5986683" y="4025993"/>
              <a:ext cx="853303" cy="1317107"/>
              <a:chOff x="4867275" y="1379002"/>
              <a:chExt cx="1445327" cy="2230973"/>
            </a:xfrm>
          </p:grpSpPr>
          <p:sp>
            <p:nvSpPr>
              <p:cNvPr id="233"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34"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35" name="Oval 7"/>
              <p:cNvSpPr>
                <a:spLocks noChangeArrowheads="1"/>
              </p:cNvSpPr>
              <p:nvPr/>
            </p:nvSpPr>
            <p:spPr bwMode="auto">
              <a:xfrm rot="1956496">
                <a:off x="5633151" y="1379002"/>
                <a:ext cx="679451" cy="944171"/>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36"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37"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38"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39" name="Line 24"/>
              <p:cNvSpPr>
                <a:spLocks noChangeShapeType="1"/>
              </p:cNvSpPr>
              <p:nvPr/>
            </p:nvSpPr>
            <p:spPr bwMode="auto">
              <a:xfrm flipV="1">
                <a:off x="4903789" y="2206624"/>
                <a:ext cx="963611" cy="1374776"/>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0"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1"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242" name="Group 27"/>
            <p:cNvGrpSpPr>
              <a:grpSpLocks/>
            </p:cNvGrpSpPr>
            <p:nvPr/>
          </p:nvGrpSpPr>
          <p:grpSpPr bwMode="auto">
            <a:xfrm rot="10959402">
              <a:off x="5222839" y="3974668"/>
              <a:ext cx="828700" cy="1322152"/>
              <a:chOff x="4867275" y="1370456"/>
              <a:chExt cx="1403655" cy="2239519"/>
            </a:xfrm>
          </p:grpSpPr>
          <p:sp>
            <p:nvSpPr>
              <p:cNvPr id="243"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44"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5" name="Oval 7"/>
              <p:cNvSpPr>
                <a:spLocks noChangeArrowheads="1"/>
              </p:cNvSpPr>
              <p:nvPr/>
            </p:nvSpPr>
            <p:spPr bwMode="auto">
              <a:xfrm rot="1956496">
                <a:off x="5677717" y="1370456"/>
                <a:ext cx="593213" cy="944172"/>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46"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47"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48"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9" name="Line 24"/>
              <p:cNvSpPr>
                <a:spLocks noChangeShapeType="1"/>
              </p:cNvSpPr>
              <p:nvPr/>
            </p:nvSpPr>
            <p:spPr bwMode="auto">
              <a:xfrm flipV="1">
                <a:off x="4903789" y="2206624"/>
                <a:ext cx="963611" cy="1374776"/>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50"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51"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252" name="Group 27"/>
            <p:cNvGrpSpPr>
              <a:grpSpLocks/>
            </p:cNvGrpSpPr>
            <p:nvPr/>
          </p:nvGrpSpPr>
          <p:grpSpPr bwMode="auto">
            <a:xfrm rot="15858297">
              <a:off x="4972750" y="3035157"/>
              <a:ext cx="809082" cy="1316778"/>
              <a:chOff x="4867275" y="1379559"/>
              <a:chExt cx="1370426" cy="2230416"/>
            </a:xfrm>
          </p:grpSpPr>
          <p:sp>
            <p:nvSpPr>
              <p:cNvPr id="253"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54"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55" name="Oval 7"/>
              <p:cNvSpPr>
                <a:spLocks noChangeArrowheads="1"/>
              </p:cNvSpPr>
              <p:nvPr/>
            </p:nvSpPr>
            <p:spPr bwMode="auto">
              <a:xfrm rot="1956496">
                <a:off x="5708112" y="1379559"/>
                <a:ext cx="529589" cy="944171"/>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56"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57"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58"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59" name="Line 24"/>
              <p:cNvSpPr>
                <a:spLocks noChangeShapeType="1"/>
              </p:cNvSpPr>
              <p:nvPr/>
            </p:nvSpPr>
            <p:spPr bwMode="auto">
              <a:xfrm flipV="1">
                <a:off x="4903789" y="2206624"/>
                <a:ext cx="963611" cy="1374776"/>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60"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61"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sp>
          <p:nvSpPr>
            <p:cNvPr id="262" name="Text Box 6"/>
            <p:cNvSpPr txBox="1">
              <a:spLocks noChangeArrowheads="1"/>
            </p:cNvSpPr>
            <p:nvPr/>
          </p:nvSpPr>
          <p:spPr bwMode="auto">
            <a:xfrm rot="9275899">
              <a:off x="6233719" y="5290249"/>
              <a:ext cx="972503" cy="576420"/>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sp>
          <p:nvSpPr>
            <p:cNvPr id="263" name="Text Box 6"/>
            <p:cNvSpPr txBox="1">
              <a:spLocks noChangeArrowheads="1"/>
            </p:cNvSpPr>
            <p:nvPr/>
          </p:nvSpPr>
          <p:spPr bwMode="auto">
            <a:xfrm rot="12887360">
              <a:off x="4456848" y="5073925"/>
              <a:ext cx="1005533" cy="576420"/>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sp>
          <p:nvSpPr>
            <p:cNvPr id="264" name="Text Box 6"/>
            <p:cNvSpPr txBox="1">
              <a:spLocks noChangeArrowheads="1"/>
            </p:cNvSpPr>
            <p:nvPr/>
          </p:nvSpPr>
          <p:spPr bwMode="auto">
            <a:xfrm rot="17888336">
              <a:off x="4117013" y="2861869"/>
              <a:ext cx="879489" cy="576420"/>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grpSp>
      <p:grpSp>
        <p:nvGrpSpPr>
          <p:cNvPr id="266" name="Group 265"/>
          <p:cNvGrpSpPr>
            <a:grpSpLocks noChangeAspect="1"/>
          </p:cNvGrpSpPr>
          <p:nvPr/>
        </p:nvGrpSpPr>
        <p:grpSpPr>
          <a:xfrm>
            <a:off x="1325068" y="3061005"/>
            <a:ext cx="1890002" cy="1890000"/>
            <a:chOff x="3988239" y="1885712"/>
            <a:chExt cx="4103999" cy="4103996"/>
          </a:xfrm>
        </p:grpSpPr>
        <p:grpSp>
          <p:nvGrpSpPr>
            <p:cNvPr id="267" name="Group 266"/>
            <p:cNvGrpSpPr/>
            <p:nvPr/>
          </p:nvGrpSpPr>
          <p:grpSpPr>
            <a:xfrm>
              <a:off x="3988239" y="1885712"/>
              <a:ext cx="4103999" cy="4103996"/>
              <a:chOff x="2922257" y="1992320"/>
              <a:chExt cx="4837621" cy="4859355"/>
            </a:xfrm>
          </p:grpSpPr>
          <p:grpSp>
            <p:nvGrpSpPr>
              <p:cNvPr id="291" name="Group 290"/>
              <p:cNvGrpSpPr>
                <a:grpSpLocks noChangeAspect="1"/>
              </p:cNvGrpSpPr>
              <p:nvPr/>
            </p:nvGrpSpPr>
            <p:grpSpPr>
              <a:xfrm>
                <a:off x="3004340" y="2070566"/>
                <a:ext cx="4679997" cy="4680000"/>
                <a:chOff x="3784877" y="1956159"/>
                <a:chExt cx="3960000" cy="3960003"/>
              </a:xfrm>
            </p:grpSpPr>
            <p:sp>
              <p:nvSpPr>
                <p:cNvPr id="312"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3"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4"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5"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6"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7"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318"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19"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292" name="Group 291"/>
              <p:cNvGrpSpPr/>
              <p:nvPr/>
            </p:nvGrpSpPr>
            <p:grpSpPr>
              <a:xfrm>
                <a:off x="2922257" y="1992320"/>
                <a:ext cx="4837621" cy="4859355"/>
                <a:chOff x="2922257" y="1992320"/>
                <a:chExt cx="4837621" cy="4859355"/>
              </a:xfrm>
            </p:grpSpPr>
            <p:sp>
              <p:nvSpPr>
                <p:cNvPr id="293" name="Rounded Rectangle 292"/>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94" name="Rounded Rectangle 293"/>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95" name="Rounded Rectangle 294"/>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96" name="Rounded Rectangle 295"/>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297" name="Group 296"/>
                <p:cNvGrpSpPr/>
                <p:nvPr/>
              </p:nvGrpSpPr>
              <p:grpSpPr>
                <a:xfrm rot="16200000">
                  <a:off x="5111486" y="2021160"/>
                  <a:ext cx="471714" cy="4825071"/>
                  <a:chOff x="5290934" y="2144720"/>
                  <a:chExt cx="471714" cy="4825071"/>
                </a:xfrm>
              </p:grpSpPr>
              <p:sp>
                <p:nvSpPr>
                  <p:cNvPr id="308" name="Rounded Rectangle 307"/>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9" name="Rounded Rectangle 308"/>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10" name="Rounded Rectangle 309"/>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11" name="Rounded Rectangle 310"/>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298" name="Group 297"/>
                <p:cNvGrpSpPr/>
                <p:nvPr/>
              </p:nvGrpSpPr>
              <p:grpSpPr>
                <a:xfrm rot="18898843">
                  <a:off x="5098936" y="1992127"/>
                  <a:ext cx="471714" cy="4825071"/>
                  <a:chOff x="5290934" y="2144720"/>
                  <a:chExt cx="471714" cy="4825071"/>
                </a:xfrm>
              </p:grpSpPr>
              <p:sp>
                <p:nvSpPr>
                  <p:cNvPr id="304" name="Rounded Rectangle 303"/>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5" name="Rounded Rectangle 304"/>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6" name="Rounded Rectangle 305"/>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7" name="Rounded Rectangle 306"/>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299" name="Group 298"/>
                <p:cNvGrpSpPr/>
                <p:nvPr/>
              </p:nvGrpSpPr>
              <p:grpSpPr>
                <a:xfrm rot="2699814">
                  <a:off x="5133413" y="2026604"/>
                  <a:ext cx="471714" cy="4825071"/>
                  <a:chOff x="5290934" y="2144720"/>
                  <a:chExt cx="471714" cy="4825071"/>
                </a:xfrm>
              </p:grpSpPr>
              <p:sp>
                <p:nvSpPr>
                  <p:cNvPr id="300" name="Rounded Rectangle 299"/>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1" name="Rounded Rectangle 300"/>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2" name="Rounded Rectangle 301"/>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03" name="Rounded Rectangle 302"/>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sp>
          <p:nvSpPr>
            <p:cNvPr id="268" name="Text Box 6"/>
            <p:cNvSpPr txBox="1">
              <a:spLocks noChangeArrowheads="1"/>
            </p:cNvSpPr>
            <p:nvPr/>
          </p:nvSpPr>
          <p:spPr bwMode="auto">
            <a:xfrm rot="3894420">
              <a:off x="7193884" y="2965895"/>
              <a:ext cx="846874" cy="576420"/>
            </a:xfrm>
            <a:prstGeom prst="rect">
              <a:avLst/>
            </a:prstGeom>
            <a:noFill/>
            <a:ln w="9525">
              <a:noFill/>
              <a:miter lim="800000"/>
              <a:headEnd/>
              <a:tailEnd/>
            </a:ln>
          </p:spPr>
          <p:txBody>
            <a:bodyPr wrap="square">
              <a:prstTxWarp prst="textNoShape">
                <a:avLst/>
              </a:prstTxWarp>
              <a:spAutoFit/>
            </a:bodyPr>
            <a:lstStyle/>
            <a:p>
              <a:r>
                <a:rPr lang="en-US" sz="1125" b="1" dirty="0">
                  <a:solidFill>
                    <a:schemeClr val="accent6">
                      <a:lumMod val="40000"/>
                      <a:lumOff val="60000"/>
                    </a:schemeClr>
                  </a:solidFill>
                  <a:cs typeface="Chalkduster"/>
                </a:rPr>
                <a:t>Jet</a:t>
              </a:r>
            </a:p>
          </p:txBody>
        </p:sp>
        <p:grpSp>
          <p:nvGrpSpPr>
            <p:cNvPr id="271" name="Group 27"/>
            <p:cNvGrpSpPr>
              <a:grpSpLocks/>
            </p:cNvGrpSpPr>
            <p:nvPr/>
          </p:nvGrpSpPr>
          <p:grpSpPr bwMode="auto">
            <a:xfrm rot="1895292">
              <a:off x="6307728" y="2985925"/>
              <a:ext cx="1012345" cy="1333648"/>
              <a:chOff x="4867275" y="1350985"/>
              <a:chExt cx="1714712" cy="2258990"/>
            </a:xfrm>
          </p:grpSpPr>
          <p:sp>
            <p:nvSpPr>
              <p:cNvPr id="282"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83"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84" name="Oval 7"/>
              <p:cNvSpPr>
                <a:spLocks noChangeArrowheads="1"/>
              </p:cNvSpPr>
              <p:nvPr/>
            </p:nvSpPr>
            <p:spPr bwMode="auto">
              <a:xfrm rot="1956496">
                <a:off x="5276186" y="1350985"/>
                <a:ext cx="1305801" cy="944172"/>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85"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86"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87"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88" name="Line 24"/>
              <p:cNvSpPr>
                <a:spLocks noChangeShapeType="1"/>
              </p:cNvSpPr>
              <p:nvPr/>
            </p:nvSpPr>
            <p:spPr bwMode="auto">
              <a:xfrm flipV="1">
                <a:off x="4903788" y="2206624"/>
                <a:ext cx="963612" cy="1374775"/>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89"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90"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grpSp>
        <p:nvGrpSpPr>
          <p:cNvPr id="320" name="Group 319"/>
          <p:cNvGrpSpPr>
            <a:grpSpLocks noChangeAspect="1"/>
          </p:cNvGrpSpPr>
          <p:nvPr/>
        </p:nvGrpSpPr>
        <p:grpSpPr>
          <a:xfrm>
            <a:off x="5904175" y="3069759"/>
            <a:ext cx="1890002" cy="1890000"/>
            <a:chOff x="3988239" y="1956267"/>
            <a:chExt cx="4103999" cy="4103996"/>
          </a:xfrm>
        </p:grpSpPr>
        <p:grpSp>
          <p:nvGrpSpPr>
            <p:cNvPr id="321" name="Group 320"/>
            <p:cNvGrpSpPr/>
            <p:nvPr/>
          </p:nvGrpSpPr>
          <p:grpSpPr>
            <a:xfrm>
              <a:off x="3988239" y="1956267"/>
              <a:ext cx="4103999" cy="4103996"/>
              <a:chOff x="2922257" y="1992320"/>
              <a:chExt cx="4837621" cy="4859355"/>
            </a:xfrm>
          </p:grpSpPr>
          <p:grpSp>
            <p:nvGrpSpPr>
              <p:cNvPr id="366" name="Group 365"/>
              <p:cNvGrpSpPr>
                <a:grpSpLocks noChangeAspect="1"/>
              </p:cNvGrpSpPr>
              <p:nvPr/>
            </p:nvGrpSpPr>
            <p:grpSpPr>
              <a:xfrm>
                <a:off x="3004340" y="2070566"/>
                <a:ext cx="4679997" cy="4680000"/>
                <a:chOff x="3784877" y="1956159"/>
                <a:chExt cx="3960000" cy="3960003"/>
              </a:xfrm>
            </p:grpSpPr>
            <p:sp>
              <p:nvSpPr>
                <p:cNvPr id="387"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88"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89"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90"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91"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92"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393"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394"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367" name="Group 366"/>
              <p:cNvGrpSpPr/>
              <p:nvPr/>
            </p:nvGrpSpPr>
            <p:grpSpPr>
              <a:xfrm>
                <a:off x="2922257" y="1992320"/>
                <a:ext cx="4837621" cy="4859355"/>
                <a:chOff x="2922257" y="1992320"/>
                <a:chExt cx="4837621" cy="4859355"/>
              </a:xfrm>
            </p:grpSpPr>
            <p:sp>
              <p:nvSpPr>
                <p:cNvPr id="368" name="Rounded Rectangle 367"/>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69" name="Rounded Rectangle 368"/>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0" name="Rounded Rectangle 369"/>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1" name="Rounded Rectangle 370"/>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372" name="Group 371"/>
                <p:cNvGrpSpPr/>
                <p:nvPr/>
              </p:nvGrpSpPr>
              <p:grpSpPr>
                <a:xfrm rot="16200000">
                  <a:off x="5111486" y="2021160"/>
                  <a:ext cx="471714" cy="4825071"/>
                  <a:chOff x="5290934" y="2144720"/>
                  <a:chExt cx="471714" cy="4825071"/>
                </a:xfrm>
              </p:grpSpPr>
              <p:sp>
                <p:nvSpPr>
                  <p:cNvPr id="383" name="Rounded Rectangle 382"/>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4" name="Rounded Rectangle 383"/>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5" name="Rounded Rectangle 384"/>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6" name="Rounded Rectangle 385"/>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73" name="Group 372"/>
                <p:cNvGrpSpPr/>
                <p:nvPr/>
              </p:nvGrpSpPr>
              <p:grpSpPr>
                <a:xfrm rot="18898843">
                  <a:off x="5098936" y="1992127"/>
                  <a:ext cx="471714" cy="4825071"/>
                  <a:chOff x="5290934" y="2144720"/>
                  <a:chExt cx="471714" cy="4825071"/>
                </a:xfrm>
              </p:grpSpPr>
              <p:sp>
                <p:nvSpPr>
                  <p:cNvPr id="379" name="Rounded Rectangle 378"/>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0" name="Rounded Rectangle 379"/>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1" name="Rounded Rectangle 380"/>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82" name="Rounded Rectangle 381"/>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74" name="Group 373"/>
                <p:cNvGrpSpPr/>
                <p:nvPr/>
              </p:nvGrpSpPr>
              <p:grpSpPr>
                <a:xfrm rot="2699814">
                  <a:off x="5133413" y="2026604"/>
                  <a:ext cx="471714" cy="4825071"/>
                  <a:chOff x="5290934" y="2144720"/>
                  <a:chExt cx="471714" cy="4825071"/>
                </a:xfrm>
              </p:grpSpPr>
              <p:sp>
                <p:nvSpPr>
                  <p:cNvPr id="375" name="Rounded Rectangle 374"/>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6" name="Rounded Rectangle 375"/>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7" name="Rounded Rectangle 376"/>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78" name="Rounded Rectangle 377"/>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grpSp>
          <p:nvGrpSpPr>
            <p:cNvPr id="323" name="Group 27"/>
            <p:cNvGrpSpPr>
              <a:grpSpLocks/>
            </p:cNvGrpSpPr>
            <p:nvPr/>
          </p:nvGrpSpPr>
          <p:grpSpPr bwMode="auto">
            <a:xfrm rot="1895292">
              <a:off x="5768595" y="3272545"/>
              <a:ext cx="1080482" cy="849146"/>
              <a:chOff x="4057609" y="2171655"/>
              <a:chExt cx="1830122" cy="1438320"/>
            </a:xfrm>
          </p:grpSpPr>
          <p:sp>
            <p:nvSpPr>
              <p:cNvPr id="357"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360" name="Freeform 20"/>
              <p:cNvSpPr>
                <a:spLocks/>
              </p:cNvSpPr>
              <p:nvPr/>
            </p:nvSpPr>
            <p:spPr bwMode="auto">
              <a:xfrm>
                <a:off x="4924426" y="2260993"/>
                <a:ext cx="678579" cy="1320401"/>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361" name="Freeform 19"/>
              <p:cNvSpPr>
                <a:spLocks/>
              </p:cNvSpPr>
              <p:nvPr/>
            </p:nvSpPr>
            <p:spPr bwMode="auto">
              <a:xfrm>
                <a:off x="4924425" y="2428933"/>
                <a:ext cx="963306" cy="1152463"/>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362" name="Line 11"/>
              <p:cNvSpPr>
                <a:spLocks noChangeShapeType="1"/>
              </p:cNvSpPr>
              <p:nvPr/>
            </p:nvSpPr>
            <p:spPr bwMode="auto">
              <a:xfrm flipV="1">
                <a:off x="4903789" y="2171655"/>
                <a:ext cx="397419" cy="1398628"/>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365" name="Freeform 25"/>
              <p:cNvSpPr>
                <a:spLocks/>
              </p:cNvSpPr>
              <p:nvPr/>
            </p:nvSpPr>
            <p:spPr bwMode="auto">
              <a:xfrm rot="18891016">
                <a:off x="4328404" y="2224887"/>
                <a:ext cx="746936" cy="128852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324" name="Group 27"/>
            <p:cNvGrpSpPr>
              <a:grpSpLocks/>
            </p:cNvGrpSpPr>
            <p:nvPr/>
          </p:nvGrpSpPr>
          <p:grpSpPr bwMode="auto">
            <a:xfrm rot="7195185">
              <a:off x="5856293" y="4056188"/>
              <a:ext cx="615293" cy="695078"/>
              <a:chOff x="4867275" y="2509204"/>
              <a:chExt cx="1042183" cy="1177354"/>
            </a:xfrm>
          </p:grpSpPr>
          <p:sp>
            <p:nvSpPr>
              <p:cNvPr id="348"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356" name="Freeform 25"/>
              <p:cNvSpPr>
                <a:spLocks/>
              </p:cNvSpPr>
              <p:nvPr/>
            </p:nvSpPr>
            <p:spPr bwMode="auto">
              <a:xfrm rot="663937">
                <a:off x="5012518" y="2509204"/>
                <a:ext cx="896940" cy="1177354"/>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325" name="Group 27"/>
            <p:cNvGrpSpPr>
              <a:grpSpLocks/>
            </p:cNvGrpSpPr>
            <p:nvPr/>
          </p:nvGrpSpPr>
          <p:grpSpPr bwMode="auto">
            <a:xfrm rot="10959402">
              <a:off x="5606963" y="3983573"/>
              <a:ext cx="455499" cy="842085"/>
              <a:chOff x="4867275" y="2183614"/>
              <a:chExt cx="771525" cy="1426361"/>
            </a:xfrm>
          </p:grpSpPr>
          <p:sp>
            <p:nvSpPr>
              <p:cNvPr id="339"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342" name="Freeform 20"/>
              <p:cNvSpPr>
                <a:spLocks/>
              </p:cNvSpPr>
              <p:nvPr/>
            </p:nvSpPr>
            <p:spPr bwMode="auto">
              <a:xfrm>
                <a:off x="4924426" y="2311530"/>
                <a:ext cx="714374" cy="1269867"/>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344" name="Line 11"/>
              <p:cNvSpPr>
                <a:spLocks noChangeShapeType="1"/>
              </p:cNvSpPr>
              <p:nvPr/>
            </p:nvSpPr>
            <p:spPr bwMode="auto">
              <a:xfrm flipV="1">
                <a:off x="4903789" y="2183614"/>
                <a:ext cx="516500" cy="1386672"/>
              </a:xfrm>
              <a:prstGeom prst="line">
                <a:avLst/>
              </a:prstGeom>
              <a:noFill/>
              <a:ln w="9525">
                <a:solidFill>
                  <a:schemeClr val="tx1"/>
                </a:solidFill>
                <a:round/>
                <a:headEnd/>
                <a:tailEnd/>
              </a:ln>
            </p:spPr>
            <p:txBody>
              <a:bodyPr>
                <a:prstTxWarp prst="textNoShape">
                  <a:avLst/>
                </a:prstTxWarp>
              </a:bodyPr>
              <a:lstStyle/>
              <a:p>
                <a:endParaRPr lang="en-US" sz="1350"/>
              </a:p>
            </p:txBody>
          </p:sp>
        </p:grpSp>
        <p:grpSp>
          <p:nvGrpSpPr>
            <p:cNvPr id="326" name="Group 27"/>
            <p:cNvGrpSpPr>
              <a:grpSpLocks/>
            </p:cNvGrpSpPr>
            <p:nvPr/>
          </p:nvGrpSpPr>
          <p:grpSpPr bwMode="auto">
            <a:xfrm rot="15858297">
              <a:off x="5339454" y="3367108"/>
              <a:ext cx="623321" cy="784940"/>
              <a:chOff x="4867275" y="2280410"/>
              <a:chExt cx="1055783" cy="1329565"/>
            </a:xfrm>
          </p:grpSpPr>
          <p:sp>
            <p:nvSpPr>
              <p:cNvPr id="330"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331" name="Line 10"/>
              <p:cNvSpPr>
                <a:spLocks noChangeShapeType="1"/>
              </p:cNvSpPr>
              <p:nvPr/>
            </p:nvSpPr>
            <p:spPr bwMode="auto">
              <a:xfrm flipV="1">
                <a:off x="4924429" y="2584958"/>
                <a:ext cx="998629" cy="996441"/>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333" name="Freeform 20"/>
              <p:cNvSpPr>
                <a:spLocks/>
              </p:cNvSpPr>
              <p:nvPr/>
            </p:nvSpPr>
            <p:spPr bwMode="auto">
              <a:xfrm>
                <a:off x="4925543" y="2325329"/>
                <a:ext cx="714374" cy="124482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335" name="Line 11"/>
              <p:cNvSpPr>
                <a:spLocks noChangeShapeType="1"/>
              </p:cNvSpPr>
              <p:nvPr/>
            </p:nvSpPr>
            <p:spPr bwMode="auto">
              <a:xfrm flipV="1">
                <a:off x="4902665" y="2280410"/>
                <a:ext cx="705037" cy="1301117"/>
              </a:xfrm>
              <a:prstGeom prst="line">
                <a:avLst/>
              </a:prstGeom>
              <a:noFill/>
              <a:ln w="9525">
                <a:solidFill>
                  <a:schemeClr val="tx1"/>
                </a:solidFill>
                <a:round/>
                <a:headEnd/>
                <a:tailEnd/>
              </a:ln>
            </p:spPr>
            <p:txBody>
              <a:bodyPr>
                <a:prstTxWarp prst="textNoShape">
                  <a:avLst/>
                </a:prstTxWarp>
              </a:bodyPr>
              <a:lstStyle/>
              <a:p>
                <a:endParaRPr lang="en-US" sz="1350"/>
              </a:p>
            </p:txBody>
          </p:sp>
        </p:grpSp>
      </p:grpSp>
      <p:sp>
        <p:nvSpPr>
          <p:cNvPr id="395" name="TextBox 394"/>
          <p:cNvSpPr txBox="1"/>
          <p:nvPr/>
        </p:nvSpPr>
        <p:spPr>
          <a:xfrm>
            <a:off x="3977753" y="2124623"/>
            <a:ext cx="607859" cy="600164"/>
          </a:xfrm>
          <a:prstGeom prst="rect">
            <a:avLst/>
          </a:prstGeom>
          <a:noFill/>
        </p:spPr>
        <p:txBody>
          <a:bodyPr wrap="none" rtlCol="0">
            <a:spAutoFit/>
          </a:bodyPr>
          <a:lstStyle/>
          <a:p>
            <a:r>
              <a:rPr lang="en-US" sz="3300" dirty="0">
                <a:solidFill>
                  <a:schemeClr val="tx2"/>
                </a:solidFill>
              </a:rPr>
              <a:t>✔</a:t>
            </a:r>
          </a:p>
        </p:txBody>
      </p:sp>
      <p:sp>
        <p:nvSpPr>
          <p:cNvPr id="396" name="TextBox 395"/>
          <p:cNvSpPr txBox="1"/>
          <p:nvPr/>
        </p:nvSpPr>
        <p:spPr>
          <a:xfrm>
            <a:off x="7434498" y="4019599"/>
            <a:ext cx="561372" cy="646331"/>
          </a:xfrm>
          <a:prstGeom prst="rect">
            <a:avLst/>
          </a:prstGeom>
          <a:noFill/>
        </p:spPr>
        <p:txBody>
          <a:bodyPr wrap="none" rtlCol="0">
            <a:spAutoFit/>
          </a:bodyPr>
          <a:lstStyle/>
          <a:p>
            <a:r>
              <a:rPr lang="en-US" sz="3600" dirty="0">
                <a:solidFill>
                  <a:schemeClr val="tx2"/>
                </a:solidFill>
              </a:rPr>
              <a:t>✘</a:t>
            </a:r>
          </a:p>
        </p:txBody>
      </p:sp>
      <p:sp>
        <p:nvSpPr>
          <p:cNvPr id="397" name="TextBox 396"/>
          <p:cNvSpPr txBox="1"/>
          <p:nvPr/>
        </p:nvSpPr>
        <p:spPr>
          <a:xfrm>
            <a:off x="6367314" y="2121458"/>
            <a:ext cx="607859" cy="600164"/>
          </a:xfrm>
          <a:prstGeom prst="rect">
            <a:avLst/>
          </a:prstGeom>
          <a:noFill/>
        </p:spPr>
        <p:txBody>
          <a:bodyPr wrap="none" rtlCol="0">
            <a:spAutoFit/>
          </a:bodyPr>
          <a:lstStyle/>
          <a:p>
            <a:r>
              <a:rPr lang="en-US" sz="3300" dirty="0">
                <a:solidFill>
                  <a:schemeClr val="tx2"/>
                </a:solidFill>
              </a:rPr>
              <a:t>✔</a:t>
            </a:r>
          </a:p>
        </p:txBody>
      </p:sp>
      <p:sp>
        <p:nvSpPr>
          <p:cNvPr id="398" name="TextBox 397"/>
          <p:cNvSpPr txBox="1"/>
          <p:nvPr/>
        </p:nvSpPr>
        <p:spPr>
          <a:xfrm>
            <a:off x="5203872" y="4028957"/>
            <a:ext cx="607859" cy="600164"/>
          </a:xfrm>
          <a:prstGeom prst="rect">
            <a:avLst/>
          </a:prstGeom>
          <a:noFill/>
        </p:spPr>
        <p:txBody>
          <a:bodyPr wrap="none" rtlCol="0">
            <a:spAutoFit/>
          </a:bodyPr>
          <a:lstStyle/>
          <a:p>
            <a:r>
              <a:rPr lang="en-US" sz="3300" dirty="0">
                <a:solidFill>
                  <a:schemeClr val="tx2"/>
                </a:solidFill>
              </a:rPr>
              <a:t>✔</a:t>
            </a:r>
          </a:p>
        </p:txBody>
      </p:sp>
      <p:sp>
        <p:nvSpPr>
          <p:cNvPr id="399" name="TextBox 398"/>
          <p:cNvSpPr txBox="1"/>
          <p:nvPr/>
        </p:nvSpPr>
        <p:spPr>
          <a:xfrm>
            <a:off x="2875906" y="4038258"/>
            <a:ext cx="607859" cy="600164"/>
          </a:xfrm>
          <a:prstGeom prst="rect">
            <a:avLst/>
          </a:prstGeom>
          <a:noFill/>
        </p:spPr>
        <p:txBody>
          <a:bodyPr wrap="none" rtlCol="0">
            <a:spAutoFit/>
          </a:bodyPr>
          <a:lstStyle/>
          <a:p>
            <a:r>
              <a:rPr lang="en-US" sz="3300" dirty="0">
                <a:solidFill>
                  <a:schemeClr val="tx2"/>
                </a:solidFill>
              </a:rPr>
              <a:t>✔</a:t>
            </a:r>
          </a:p>
        </p:txBody>
      </p:sp>
      <p:sp>
        <p:nvSpPr>
          <p:cNvPr id="3" name="TextBox 2"/>
          <p:cNvSpPr txBox="1"/>
          <p:nvPr/>
        </p:nvSpPr>
        <p:spPr>
          <a:xfrm>
            <a:off x="9388928" y="1859643"/>
            <a:ext cx="184731" cy="300082"/>
          </a:xfrm>
          <a:prstGeom prst="rect">
            <a:avLst/>
          </a:prstGeom>
          <a:noFill/>
        </p:spPr>
        <p:txBody>
          <a:bodyPr wrap="none" rtlCol="0">
            <a:spAutoFit/>
          </a:bodyPr>
          <a:lstStyle/>
          <a:p>
            <a:endParaRPr lang="en-US" sz="1350" dirty="0"/>
          </a:p>
        </p:txBody>
      </p:sp>
      <p:sp>
        <p:nvSpPr>
          <p:cNvPr id="4" name="Slide Number Placeholder 3"/>
          <p:cNvSpPr>
            <a:spLocks noGrp="1"/>
          </p:cNvSpPr>
          <p:nvPr>
            <p:ph type="sldNum" sz="quarter" idx="12"/>
          </p:nvPr>
        </p:nvSpPr>
        <p:spPr/>
        <p:txBody>
          <a:bodyPr/>
          <a:lstStyle/>
          <a:p>
            <a:fld id="{80149149-8C21-2B45-9A08-A29B7F6116D0}" type="slidenum">
              <a:rPr lang="en-US" smtClean="0"/>
              <a:pPr/>
              <a:t>18</a:t>
            </a:fld>
            <a:endParaRPr lang="en-US"/>
          </a:p>
        </p:txBody>
      </p:sp>
      <p:sp>
        <p:nvSpPr>
          <p:cNvPr id="6" name="Date Placeholder 5">
            <a:extLst>
              <a:ext uri="{FF2B5EF4-FFF2-40B4-BE49-F238E27FC236}">
                <a16:creationId xmlns:a16="http://schemas.microsoft.com/office/drawing/2014/main" id="{14DC05B2-CEF8-E742-96E0-CD687AA07E48}"/>
              </a:ext>
            </a:extLst>
          </p:cNvPr>
          <p:cNvSpPr>
            <a:spLocks noGrp="1"/>
          </p:cNvSpPr>
          <p:nvPr>
            <p:ph type="dt" sz="half" idx="10"/>
          </p:nvPr>
        </p:nvSpPr>
        <p:spPr/>
        <p:txBody>
          <a:bodyPr/>
          <a:lstStyle/>
          <a:p>
            <a:fld id="{F9F3A446-15AB-7C45-BD7E-ACB871627A40}" type="datetime1">
              <a:rPr lang="en-US" smtClean="0"/>
              <a:t>3/4/19</a:t>
            </a:fld>
            <a:endParaRPr lang="en-US"/>
          </a:p>
        </p:txBody>
      </p:sp>
      <p:sp>
        <p:nvSpPr>
          <p:cNvPr id="7" name="Footer Placeholder 6">
            <a:extLst>
              <a:ext uri="{FF2B5EF4-FFF2-40B4-BE49-F238E27FC236}">
                <a16:creationId xmlns:a16="http://schemas.microsoft.com/office/drawing/2014/main" id="{3CF05987-5C34-7E4A-88C8-B748A0AF3DB9}"/>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73602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de_gen_0197_001.jpg"/>
          <p:cNvPicPr>
            <a:picLocks noChangeAspect="1"/>
          </p:cNvPicPr>
          <p:nvPr/>
        </p:nvPicPr>
        <p:blipFill>
          <a:blip r:embed="rId2" cstate="screen">
            <a:clrChange>
              <a:clrFrom>
                <a:srgbClr val="FEFEFE"/>
              </a:clrFrom>
              <a:clrTo>
                <a:srgbClr val="FEFEFE">
                  <a:alpha val="0"/>
                </a:srgbClr>
              </a:clrTo>
            </a:clrChange>
            <a:lum bright="-11000" contrast="20000"/>
            <a:extLst>
              <a:ext uri="{28A0092B-C50C-407E-A947-70E740481C1C}">
                <a14:useLocalDpi xmlns:a14="http://schemas.microsoft.com/office/drawing/2010/main"/>
              </a:ext>
            </a:extLst>
          </a:blip>
          <a:stretch>
            <a:fillRect/>
          </a:stretch>
        </p:blipFill>
        <p:spPr>
          <a:xfrm>
            <a:off x="3854266" y="1983354"/>
            <a:ext cx="1865249" cy="1260421"/>
          </a:xfrm>
          <a:prstGeom prst="rect">
            <a:avLst/>
          </a:prstGeom>
          <a:solidFill>
            <a:schemeClr val="bg1"/>
          </a:solidFill>
          <a:effectLst/>
        </p:spPr>
      </p:pic>
      <p:sp>
        <p:nvSpPr>
          <p:cNvPr id="6" name="Rectangle 5"/>
          <p:cNvSpPr/>
          <p:nvPr/>
        </p:nvSpPr>
        <p:spPr>
          <a:xfrm>
            <a:off x="3778644" y="1931581"/>
            <a:ext cx="2008066"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TextBox 6"/>
          <p:cNvSpPr txBox="1"/>
          <p:nvPr/>
        </p:nvSpPr>
        <p:spPr>
          <a:xfrm>
            <a:off x="3778644" y="3226558"/>
            <a:ext cx="2008065" cy="300082"/>
          </a:xfrm>
          <a:prstGeom prst="rect">
            <a:avLst/>
          </a:prstGeom>
          <a:noFill/>
        </p:spPr>
        <p:txBody>
          <a:bodyPr wrap="square" rtlCol="0">
            <a:spAutoFit/>
          </a:bodyPr>
          <a:lstStyle/>
          <a:p>
            <a:pPr algn="ctr"/>
            <a:r>
              <a:rPr lang="en-US" sz="1350" u="sng" dirty="0"/>
              <a:t>Detector</a:t>
            </a:r>
          </a:p>
        </p:txBody>
      </p:sp>
      <p:sp>
        <p:nvSpPr>
          <p:cNvPr id="16" name="Plus 15"/>
          <p:cNvSpPr>
            <a:spLocks noChangeAspect="1"/>
          </p:cNvSpPr>
          <p:nvPr/>
        </p:nvSpPr>
        <p:spPr>
          <a:xfrm>
            <a:off x="5840372" y="2479955"/>
            <a:ext cx="458999" cy="458999"/>
          </a:xfrm>
          <a:prstGeom prst="mathPlus">
            <a:avLst>
              <a:gd name="adj1" fmla="val 34839"/>
            </a:avLst>
          </a:prstGeom>
          <a:solidFill>
            <a:schemeClr val="accent2">
              <a:lumMod val="60000"/>
              <a:lumOff val="4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Equal 16"/>
          <p:cNvSpPr/>
          <p:nvPr/>
        </p:nvSpPr>
        <p:spPr>
          <a:xfrm>
            <a:off x="3212520" y="2479955"/>
            <a:ext cx="459507" cy="458999"/>
          </a:xfrm>
          <a:prstGeom prst="mathEqual">
            <a:avLst/>
          </a:prstGeom>
          <a:solidFill>
            <a:srgbClr val="8FB5E5"/>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3" name="Title 1"/>
          <p:cNvSpPr>
            <a:spLocks noGrp="1"/>
          </p:cNvSpPr>
          <p:nvPr>
            <p:ph type="title"/>
          </p:nvPr>
        </p:nvSpPr>
        <p:spPr>
          <a:xfrm>
            <a:off x="1197142" y="412922"/>
            <a:ext cx="6743700" cy="914162"/>
          </a:xfrm>
        </p:spPr>
        <p:txBody>
          <a:bodyPr>
            <a:normAutofit fontScale="90000"/>
          </a:bodyPr>
          <a:lstStyle/>
          <a:p>
            <a:r>
              <a:rPr lang="en-US" dirty="0"/>
              <a:t>What do RAW data contain?</a:t>
            </a:r>
          </a:p>
        </p:txBody>
      </p:sp>
      <p:pic>
        <p:nvPicPr>
          <p:cNvPr id="13" name="Picture 12" descr="images.png"/>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10000" b="90000" l="10000" r="90000">
                        <a14:foregroundMark x1="43191" y1="52041" x2="43191" y2="52041"/>
                        <a14:foregroundMark x1="63424" y1="51020" x2="63424" y2="51020"/>
                        <a14:foregroundMark x1="80156" y1="38265" x2="80156" y2="38265"/>
                        <a14:foregroundMark x1="73541" y1="44388" x2="73541" y2="44388"/>
                        <a14:foregroundMark x1="42412" y1="67857" x2="42412" y2="67857"/>
                        <a14:foregroundMark x1="50584" y1="62245" x2="50584" y2="62245"/>
                        <a14:foregroundMark x1="56031" y1="58163" x2="56031" y2="58163"/>
                        <a14:foregroundMark x1="42023" y1="73469" x2="42023" y2="73469"/>
                        <a14:foregroundMark x1="45914" y1="65816" x2="45914" y2="65816"/>
                        <a14:foregroundMark x1="47860" y1="63776" x2="47860" y2="63776"/>
                        <a14:foregroundMark x1="53307" y1="59694" x2="53307" y2="59694"/>
                        <a14:foregroundMark x1="60700" y1="54592" x2="60700" y2="54592"/>
                        <a14:foregroundMark x1="67315" y1="56633" x2="67315" y2="56633"/>
                        <a14:foregroundMark x1="70039" y1="52551" x2="70039" y2="52551"/>
                        <a14:foregroundMark x1="58366" y1="34184" x2="58366" y2="34184"/>
                        <a14:foregroundMark x1="64591" y1="43367" x2="64591" y2="43367"/>
                        <a14:foregroundMark x1="49416" y1="39796" x2="49416" y2="39796"/>
                        <a14:foregroundMark x1="41634" y1="52041" x2="41634" y2="52041"/>
                        <a14:foregroundMark x1="39689" y1="55102" x2="39689" y2="55102"/>
                        <a14:backgroundMark x1="40856" y1="53571" x2="40856" y2="53571"/>
                      </a14:backgroundRemoval>
                    </a14:imgEffect>
                  </a14:imgLayer>
                </a14:imgProps>
              </a:ext>
              <a:ext uri="{28A0092B-C50C-407E-A947-70E740481C1C}">
                <a14:useLocalDpi xmlns:a14="http://schemas.microsoft.com/office/drawing/2010/main"/>
              </a:ext>
            </a:extLst>
          </a:blip>
          <a:srcRect r="8584"/>
          <a:stretch/>
        </p:blipFill>
        <p:spPr>
          <a:xfrm rot="20066491">
            <a:off x="1761532" y="1914460"/>
            <a:ext cx="1527887" cy="1274656"/>
          </a:xfrm>
          <a:prstGeom prst="rect">
            <a:avLst/>
          </a:prstGeom>
        </p:spPr>
      </p:pic>
      <p:sp>
        <p:nvSpPr>
          <p:cNvPr id="24" name="Rectangle 23"/>
          <p:cNvSpPr/>
          <p:nvPr/>
        </p:nvSpPr>
        <p:spPr>
          <a:xfrm>
            <a:off x="6345126" y="1937518"/>
            <a:ext cx="1085102" cy="1560818"/>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TextBox 25"/>
          <p:cNvSpPr txBox="1"/>
          <p:nvPr/>
        </p:nvSpPr>
        <p:spPr>
          <a:xfrm>
            <a:off x="6345126" y="3228105"/>
            <a:ext cx="1085102" cy="300082"/>
          </a:xfrm>
          <a:prstGeom prst="rect">
            <a:avLst/>
          </a:prstGeom>
          <a:noFill/>
        </p:spPr>
        <p:txBody>
          <a:bodyPr wrap="square" rtlCol="0">
            <a:spAutoFit/>
          </a:bodyPr>
          <a:lstStyle/>
          <a:p>
            <a:pPr algn="ctr"/>
            <a:r>
              <a:rPr lang="en-US" sz="1350" u="sng" dirty="0"/>
              <a:t>Trigger</a:t>
            </a:r>
          </a:p>
        </p:txBody>
      </p:sp>
      <p:grpSp>
        <p:nvGrpSpPr>
          <p:cNvPr id="27" name="Group 26"/>
          <p:cNvGrpSpPr/>
          <p:nvPr/>
        </p:nvGrpSpPr>
        <p:grpSpPr>
          <a:xfrm>
            <a:off x="6443158" y="1983353"/>
            <a:ext cx="891773" cy="1296000"/>
            <a:chOff x="2882400" y="1807342"/>
            <a:chExt cx="1189031" cy="1728000"/>
          </a:xfrm>
        </p:grpSpPr>
        <p:pic>
          <p:nvPicPr>
            <p:cNvPr id="28" name="Picture 27" descr="HL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22715" y="1807342"/>
              <a:ext cx="548716" cy="1728000"/>
            </a:xfrm>
            <a:prstGeom prst="rect">
              <a:avLst/>
            </a:prstGeom>
          </p:spPr>
        </p:pic>
        <p:pic>
          <p:nvPicPr>
            <p:cNvPr id="29" name="Picture 28" descr="L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2400" y="1807342"/>
              <a:ext cx="520518" cy="1728000"/>
            </a:xfrm>
            <a:prstGeom prst="rect">
              <a:avLst/>
            </a:prstGeom>
          </p:spPr>
        </p:pic>
      </p:grpSp>
      <p:sp>
        <p:nvSpPr>
          <p:cNvPr id="2" name="Slide Number Placeholder 1"/>
          <p:cNvSpPr>
            <a:spLocks noGrp="1"/>
          </p:cNvSpPr>
          <p:nvPr>
            <p:ph type="sldNum" sz="quarter" idx="12"/>
          </p:nvPr>
        </p:nvSpPr>
        <p:spPr/>
        <p:txBody>
          <a:bodyPr/>
          <a:lstStyle/>
          <a:p>
            <a:fld id="{80149149-8C21-2B45-9A08-A29B7F6116D0}" type="slidenum">
              <a:rPr lang="en-US" smtClean="0"/>
              <a:pPr/>
              <a:t>19</a:t>
            </a:fld>
            <a:endParaRPr lang="en-US"/>
          </a:p>
        </p:txBody>
      </p:sp>
      <p:sp>
        <p:nvSpPr>
          <p:cNvPr id="3" name="Date Placeholder 2">
            <a:extLst>
              <a:ext uri="{FF2B5EF4-FFF2-40B4-BE49-F238E27FC236}">
                <a16:creationId xmlns:a16="http://schemas.microsoft.com/office/drawing/2014/main" id="{AFAAEAA1-7C91-6741-A7AB-E88B7874062E}"/>
              </a:ext>
            </a:extLst>
          </p:cNvPr>
          <p:cNvSpPr>
            <a:spLocks noGrp="1"/>
          </p:cNvSpPr>
          <p:nvPr>
            <p:ph type="dt" sz="half" idx="10"/>
          </p:nvPr>
        </p:nvSpPr>
        <p:spPr/>
        <p:txBody>
          <a:bodyPr/>
          <a:lstStyle/>
          <a:p>
            <a:fld id="{F1A5AB28-DCE5-544E-A423-69F1E3D246CD}" type="datetime1">
              <a:rPr lang="en-US" smtClean="0"/>
              <a:t>3/4/19</a:t>
            </a:fld>
            <a:endParaRPr lang="en-US"/>
          </a:p>
        </p:txBody>
      </p:sp>
      <p:sp>
        <p:nvSpPr>
          <p:cNvPr id="5" name="Footer Placeholder 4">
            <a:extLst>
              <a:ext uri="{FF2B5EF4-FFF2-40B4-BE49-F238E27FC236}">
                <a16:creationId xmlns:a16="http://schemas.microsoft.com/office/drawing/2014/main" id="{14393C8A-E4F0-D44C-9ED8-E3759B55FAFE}"/>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305588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664F-F4DB-7544-8B0F-374F23643FCF}"/>
              </a:ext>
            </a:extLst>
          </p:cNvPr>
          <p:cNvSpPr>
            <a:spLocks noGrp="1"/>
          </p:cNvSpPr>
          <p:nvPr>
            <p:ph type="title"/>
          </p:nvPr>
        </p:nvSpPr>
        <p:spPr>
          <a:xfrm>
            <a:off x="457200" y="153731"/>
            <a:ext cx="8226854" cy="659917"/>
          </a:xfrm>
        </p:spPr>
        <p:txBody>
          <a:bodyPr>
            <a:noAutofit/>
          </a:bodyPr>
          <a:lstStyle/>
          <a:p>
            <a:r>
              <a:rPr lang="en-US" sz="3600" dirty="0"/>
              <a:t>Some words first..  </a:t>
            </a:r>
          </a:p>
        </p:txBody>
      </p:sp>
      <p:sp>
        <p:nvSpPr>
          <p:cNvPr id="4" name="Date Placeholder 3">
            <a:extLst>
              <a:ext uri="{FF2B5EF4-FFF2-40B4-BE49-F238E27FC236}">
                <a16:creationId xmlns:a16="http://schemas.microsoft.com/office/drawing/2014/main" id="{B2B50874-504A-AA46-9CE6-42D1123F0F16}"/>
              </a:ext>
            </a:extLst>
          </p:cNvPr>
          <p:cNvSpPr>
            <a:spLocks noGrp="1"/>
          </p:cNvSpPr>
          <p:nvPr>
            <p:ph type="dt" sz="half" idx="2"/>
          </p:nvPr>
        </p:nvSpPr>
        <p:spPr/>
        <p:txBody>
          <a:bodyPr/>
          <a:lstStyle/>
          <a:p>
            <a:fld id="{FE48979C-BF62-2842-B7C4-C75EA6E73B55}" type="datetime1">
              <a:rPr lang="en-US" smtClean="0"/>
              <a:t>3/4/19</a:t>
            </a:fld>
            <a:endParaRPr lang="en-US" dirty="0"/>
          </a:p>
        </p:txBody>
      </p:sp>
      <p:sp>
        <p:nvSpPr>
          <p:cNvPr id="5" name="Footer Placeholder 4">
            <a:extLst>
              <a:ext uri="{FF2B5EF4-FFF2-40B4-BE49-F238E27FC236}">
                <a16:creationId xmlns:a16="http://schemas.microsoft.com/office/drawing/2014/main" id="{126BB3DE-141A-5D4C-A86A-C17A54A79C97}"/>
              </a:ext>
            </a:extLst>
          </p:cNvPr>
          <p:cNvSpPr>
            <a:spLocks noGrp="1"/>
          </p:cNvSpPr>
          <p:nvPr>
            <p:ph type="ftr" sz="quarter" idx="3"/>
          </p:nvPr>
        </p:nvSpPr>
        <p:spPr/>
        <p:txBody>
          <a:bodyPr/>
          <a:lstStyle/>
          <a:p>
            <a:r>
              <a:rPr lang="en-US"/>
              <a:t>Simone.Campana@cern.ch</a:t>
            </a:r>
            <a:endParaRPr lang="en-US" dirty="0"/>
          </a:p>
        </p:txBody>
      </p:sp>
      <p:sp>
        <p:nvSpPr>
          <p:cNvPr id="6" name="Slide Number Placeholder 5">
            <a:extLst>
              <a:ext uri="{FF2B5EF4-FFF2-40B4-BE49-F238E27FC236}">
                <a16:creationId xmlns:a16="http://schemas.microsoft.com/office/drawing/2014/main" id="{351F1F16-9FDA-C04F-9EE9-02457D2943BF}"/>
              </a:ext>
            </a:extLst>
          </p:cNvPr>
          <p:cNvSpPr>
            <a:spLocks noGrp="1"/>
          </p:cNvSpPr>
          <p:nvPr>
            <p:ph type="sldNum" sz="quarter" idx="4"/>
          </p:nvPr>
        </p:nvSpPr>
        <p:spPr/>
        <p:txBody>
          <a:bodyPr/>
          <a:lstStyle/>
          <a:p>
            <a:fld id="{17918391-D411-FE40-AAD7-861AE5233E0E}" type="slidenum">
              <a:rPr lang="en-US" smtClean="0"/>
              <a:pPr/>
              <a:t>2</a:t>
            </a:fld>
            <a:endParaRPr lang="en-US" dirty="0"/>
          </a:p>
        </p:txBody>
      </p:sp>
      <p:sp>
        <p:nvSpPr>
          <p:cNvPr id="10" name="Rectangle 9">
            <a:extLst>
              <a:ext uri="{FF2B5EF4-FFF2-40B4-BE49-F238E27FC236}">
                <a16:creationId xmlns:a16="http://schemas.microsoft.com/office/drawing/2014/main" id="{544B2F66-F4B5-A742-AC06-14F804927D1F}"/>
              </a:ext>
            </a:extLst>
          </p:cNvPr>
          <p:cNvSpPr/>
          <p:nvPr/>
        </p:nvSpPr>
        <p:spPr>
          <a:xfrm>
            <a:off x="457200" y="1145423"/>
            <a:ext cx="8226854" cy="3139321"/>
          </a:xfrm>
          <a:prstGeom prst="rect">
            <a:avLst/>
          </a:prstGeom>
        </p:spPr>
        <p:txBody>
          <a:bodyPr wrap="square">
            <a:spAutoFit/>
          </a:bodyPr>
          <a:lstStyle/>
          <a:p>
            <a:r>
              <a:rPr lang="en-US" dirty="0"/>
              <a:t>I am visiting professor at the University of Padova for this semester. I am not based in Padova</a:t>
            </a:r>
          </a:p>
          <a:p>
            <a:endParaRPr lang="en-US" dirty="0"/>
          </a:p>
          <a:p>
            <a:r>
              <a:rPr lang="en-US" dirty="0"/>
              <a:t>I will be here (and you will have lectures with me):</a:t>
            </a:r>
          </a:p>
          <a:p>
            <a:endParaRPr lang="en-US" dirty="0"/>
          </a:p>
          <a:p>
            <a:r>
              <a:rPr lang="en-US" dirty="0"/>
              <a:t>March 13</a:t>
            </a:r>
            <a:r>
              <a:rPr lang="en-US" dirty="0">
                <a:sym typeface="Wingdings" pitchFamily="2" charset="2"/>
              </a:rPr>
              <a:t> (Today)</a:t>
            </a:r>
          </a:p>
          <a:p>
            <a:r>
              <a:rPr lang="en-US" dirty="0">
                <a:sym typeface="Wingdings" pitchFamily="2" charset="2"/>
              </a:rPr>
              <a:t>April 17, 18</a:t>
            </a:r>
          </a:p>
          <a:p>
            <a:r>
              <a:rPr lang="en-US" dirty="0">
                <a:sym typeface="Wingdings" pitchFamily="2" charset="2"/>
              </a:rPr>
              <a:t>May 22, 23</a:t>
            </a:r>
          </a:p>
          <a:p>
            <a:r>
              <a:rPr lang="en-US" dirty="0">
                <a:sym typeface="Wingdings" pitchFamily="2" charset="2"/>
              </a:rPr>
              <a:t>June 6</a:t>
            </a:r>
            <a:endParaRPr lang="en-US" dirty="0"/>
          </a:p>
          <a:p>
            <a:endParaRPr lang="en-US" dirty="0"/>
          </a:p>
          <a:p>
            <a:endParaRPr lang="en-US" dirty="0"/>
          </a:p>
        </p:txBody>
      </p:sp>
      <p:sp>
        <p:nvSpPr>
          <p:cNvPr id="12" name="Rectangle 11">
            <a:extLst>
              <a:ext uri="{FF2B5EF4-FFF2-40B4-BE49-F238E27FC236}">
                <a16:creationId xmlns:a16="http://schemas.microsoft.com/office/drawing/2014/main" id="{31CB5E88-E389-5D47-8018-B8076CCC5C2A}"/>
              </a:ext>
            </a:extLst>
          </p:cNvPr>
          <p:cNvSpPr/>
          <p:nvPr/>
        </p:nvSpPr>
        <p:spPr>
          <a:xfrm>
            <a:off x="2849077" y="2693490"/>
            <a:ext cx="6016251" cy="2031325"/>
          </a:xfrm>
          <a:prstGeom prst="rect">
            <a:avLst/>
          </a:prstGeom>
        </p:spPr>
        <p:txBody>
          <a:bodyPr wrap="square">
            <a:spAutoFit/>
          </a:bodyPr>
          <a:lstStyle/>
          <a:p>
            <a:r>
              <a:rPr lang="en-US" dirty="0"/>
              <a:t>You can fix an appointment with me F2F at any time in those days (outside lecture hours). You can fix an online chat at other times </a:t>
            </a:r>
          </a:p>
          <a:p>
            <a:endParaRPr lang="en-US" dirty="0"/>
          </a:p>
          <a:p>
            <a:r>
              <a:rPr lang="en-US" dirty="0">
                <a:hlinkClick r:id="rId3"/>
              </a:rPr>
              <a:t>Simone.Campana@cern.ch</a:t>
            </a:r>
            <a:endParaRPr lang="en-US" dirty="0"/>
          </a:p>
          <a:p>
            <a:r>
              <a:rPr lang="en-US" dirty="0"/>
              <a:t>Skype: gerico1975    WhatsApp: +41 754110299</a:t>
            </a:r>
          </a:p>
          <a:p>
            <a:endParaRPr lang="en-US" dirty="0"/>
          </a:p>
        </p:txBody>
      </p:sp>
    </p:spTree>
    <p:extLst>
      <p:ext uri="{BB962C8B-B14F-4D97-AF65-F5344CB8AC3E}">
        <p14:creationId xmlns:p14="http://schemas.microsoft.com/office/powerpoint/2010/main" val="2950211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5109901" y="1304417"/>
            <a:ext cx="2494859"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5" name="TextBox 64"/>
          <p:cNvSpPr txBox="1"/>
          <p:nvPr/>
        </p:nvSpPr>
        <p:spPr>
          <a:xfrm>
            <a:off x="5109901" y="1309671"/>
            <a:ext cx="2486033" cy="507831"/>
          </a:xfrm>
          <a:prstGeom prst="rect">
            <a:avLst/>
          </a:prstGeom>
          <a:noFill/>
        </p:spPr>
        <p:txBody>
          <a:bodyPr wrap="square" rtlCol="0">
            <a:spAutoFit/>
          </a:bodyPr>
          <a:lstStyle/>
          <a:p>
            <a:pPr algn="ctr"/>
            <a:r>
              <a:rPr lang="en-US" sz="1350" u="sng" dirty="0"/>
              <a:t>Data preparation,</a:t>
            </a:r>
          </a:p>
          <a:p>
            <a:pPr algn="ctr"/>
            <a:r>
              <a:rPr lang="en-US" sz="1350" u="sng" dirty="0"/>
              <a:t>Reconstruction &amp; Calibration</a:t>
            </a:r>
          </a:p>
        </p:txBody>
      </p:sp>
      <p:pic>
        <p:nvPicPr>
          <p:cNvPr id="66" name="Picture 65" descr="measur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3862" y="1794418"/>
            <a:ext cx="1014499" cy="1014499"/>
          </a:xfrm>
          <a:prstGeom prst="rect">
            <a:avLst/>
          </a:prstGeom>
        </p:spPr>
      </p:pic>
      <p:sp>
        <p:nvSpPr>
          <p:cNvPr id="85" name="Rectangle 84"/>
          <p:cNvSpPr/>
          <p:nvPr/>
        </p:nvSpPr>
        <p:spPr>
          <a:xfrm>
            <a:off x="5668424" y="3283619"/>
            <a:ext cx="201307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3" name="TextBox 112"/>
          <p:cNvSpPr txBox="1"/>
          <p:nvPr/>
        </p:nvSpPr>
        <p:spPr>
          <a:xfrm>
            <a:off x="4491093" y="4366298"/>
            <a:ext cx="561372" cy="253916"/>
          </a:xfrm>
          <a:prstGeom prst="rect">
            <a:avLst/>
          </a:prstGeom>
          <a:noFill/>
          <a:effectLst/>
        </p:spPr>
        <p:txBody>
          <a:bodyPr wrap="none" rtlCol="0">
            <a:spAutoFit/>
          </a:bodyPr>
          <a:lstStyle/>
          <a:p>
            <a:r>
              <a:rPr lang="en-US" sz="1050" dirty="0">
                <a:cs typeface="Chalkduster"/>
              </a:rPr>
              <a:t>Signal</a:t>
            </a:r>
          </a:p>
        </p:txBody>
      </p:sp>
      <p:sp>
        <p:nvSpPr>
          <p:cNvPr id="116" name="Rectangle 115"/>
          <p:cNvSpPr/>
          <p:nvPr/>
        </p:nvSpPr>
        <p:spPr>
          <a:xfrm>
            <a:off x="3419684" y="3690400"/>
            <a:ext cx="1694648" cy="885537"/>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7" name="Right Triangle 116"/>
          <p:cNvSpPr/>
          <p:nvPr/>
        </p:nvSpPr>
        <p:spPr>
          <a:xfrm flipH="1" flipV="1">
            <a:off x="3419684" y="3690408"/>
            <a:ext cx="1694648" cy="885537"/>
          </a:xfrm>
          <a:prstGeom prst="rtTriangle">
            <a:avLst/>
          </a:prstGeom>
          <a:solidFill>
            <a:srgbClr val="FFFFFF"/>
          </a:solidFill>
          <a:ln w="22225"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18" name="Straight Arrow Connector 117"/>
          <p:cNvCxnSpPr/>
          <p:nvPr/>
        </p:nvCxnSpPr>
        <p:spPr>
          <a:xfrm rot="5400000" flipH="1" flipV="1">
            <a:off x="2875844" y="4027755"/>
            <a:ext cx="1086342" cy="13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3675404" y="4568916"/>
            <a:ext cx="1521571" cy="300082"/>
          </a:xfrm>
          <a:prstGeom prst="rect">
            <a:avLst/>
          </a:prstGeom>
          <a:noFill/>
          <a:effectLst/>
        </p:spPr>
        <p:txBody>
          <a:bodyPr wrap="none" rtlCol="0">
            <a:spAutoFit/>
          </a:bodyPr>
          <a:lstStyle/>
          <a:p>
            <a:pPr algn="r"/>
            <a:r>
              <a:rPr lang="en-US" sz="1350" dirty="0"/>
              <a:t>Relevant quantity</a:t>
            </a:r>
            <a:endParaRPr lang="en-US" sz="1350" baseline="-25000" dirty="0"/>
          </a:p>
        </p:txBody>
      </p:sp>
      <p:sp>
        <p:nvSpPr>
          <p:cNvPr id="120" name="TextBox 119"/>
          <p:cNvSpPr txBox="1"/>
          <p:nvPr/>
        </p:nvSpPr>
        <p:spPr>
          <a:xfrm rot="16200000">
            <a:off x="2876819" y="3802686"/>
            <a:ext cx="838692" cy="300082"/>
          </a:xfrm>
          <a:prstGeom prst="rect">
            <a:avLst/>
          </a:prstGeom>
          <a:noFill/>
          <a:effectLst/>
        </p:spPr>
        <p:txBody>
          <a:bodyPr wrap="none" rtlCol="0">
            <a:spAutoFit/>
          </a:bodyPr>
          <a:lstStyle/>
          <a:p>
            <a:pPr algn="ctr"/>
            <a:r>
              <a:rPr lang="en-US" sz="1350" dirty="0"/>
              <a:t># events</a:t>
            </a:r>
          </a:p>
        </p:txBody>
      </p:sp>
      <p:sp>
        <p:nvSpPr>
          <p:cNvPr id="126" name="Freeform 125"/>
          <p:cNvSpPr/>
          <p:nvPr/>
        </p:nvSpPr>
        <p:spPr>
          <a:xfrm>
            <a:off x="3415254" y="3690400"/>
            <a:ext cx="1694648" cy="885537"/>
          </a:xfrm>
          <a:custGeom>
            <a:avLst/>
            <a:gdLst>
              <a:gd name="connsiteX0" fmla="*/ 0 w 2008602"/>
              <a:gd name="connsiteY0" fmla="*/ 0 h 1049595"/>
              <a:gd name="connsiteX1" fmla="*/ 246216 w 2008602"/>
              <a:gd name="connsiteY1" fmla="*/ 440571 h 1049595"/>
              <a:gd name="connsiteX2" fmla="*/ 583142 w 2008602"/>
              <a:gd name="connsiteY2" fmla="*/ 764520 h 1049595"/>
              <a:gd name="connsiteX3" fmla="*/ 1127409 w 2008602"/>
              <a:gd name="connsiteY3" fmla="*/ 971847 h 1049595"/>
              <a:gd name="connsiteX4" fmla="*/ 2008602 w 2008602"/>
              <a:gd name="connsiteY4" fmla="*/ 1049595 h 1049595"/>
              <a:gd name="connsiteX5" fmla="*/ 2008602 w 2008602"/>
              <a:gd name="connsiteY5" fmla="*/ 1049595 h 10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02" h="1049595">
                <a:moveTo>
                  <a:pt x="0" y="0"/>
                </a:moveTo>
                <a:cubicBezTo>
                  <a:pt x="74513" y="156575"/>
                  <a:pt x="149026" y="313151"/>
                  <a:pt x="246216" y="440571"/>
                </a:cubicBezTo>
                <a:cubicBezTo>
                  <a:pt x="343406" y="567991"/>
                  <a:pt x="436277" y="675974"/>
                  <a:pt x="583142" y="764520"/>
                </a:cubicBezTo>
                <a:cubicBezTo>
                  <a:pt x="730007" y="853066"/>
                  <a:pt x="889832" y="924335"/>
                  <a:pt x="1127409" y="971847"/>
                </a:cubicBezTo>
                <a:cubicBezTo>
                  <a:pt x="1364986" y="1019360"/>
                  <a:pt x="2008602" y="1049595"/>
                  <a:pt x="2008602" y="1049595"/>
                </a:cubicBezTo>
                <a:lnTo>
                  <a:pt x="2008602" y="1049595"/>
                </a:lnTo>
              </a:path>
            </a:pathLst>
          </a:cu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7" name="Freeform 126"/>
          <p:cNvSpPr/>
          <p:nvPr/>
        </p:nvSpPr>
        <p:spPr>
          <a:xfrm rot="21340522">
            <a:off x="4058319" y="4153986"/>
            <a:ext cx="380116" cy="381736"/>
          </a:xfrm>
          <a:custGeom>
            <a:avLst/>
            <a:gdLst>
              <a:gd name="connsiteX0" fmla="*/ 0 w 634977"/>
              <a:gd name="connsiteY0" fmla="*/ 628461 h 965368"/>
              <a:gd name="connsiteX1" fmla="*/ 116628 w 634977"/>
              <a:gd name="connsiteY1" fmla="*/ 434091 h 965368"/>
              <a:gd name="connsiteX2" fmla="*/ 259174 w 634977"/>
              <a:gd name="connsiteY2" fmla="*/ 136058 h 965368"/>
              <a:gd name="connsiteX3" fmla="*/ 349885 w 634977"/>
              <a:gd name="connsiteY3" fmla="*/ 6479 h 965368"/>
              <a:gd name="connsiteX4" fmla="*/ 440596 w 634977"/>
              <a:gd name="connsiteY4" fmla="*/ 97184 h 965368"/>
              <a:gd name="connsiteX5" fmla="*/ 479472 w 634977"/>
              <a:gd name="connsiteY5" fmla="*/ 447049 h 965368"/>
              <a:gd name="connsiteX6" fmla="*/ 544266 w 634977"/>
              <a:gd name="connsiteY6" fmla="*/ 732124 h 965368"/>
              <a:gd name="connsiteX7" fmla="*/ 634977 w 634977"/>
              <a:gd name="connsiteY7" fmla="*/ 965368 h 965368"/>
              <a:gd name="connsiteX8" fmla="*/ 634977 w 634977"/>
              <a:gd name="connsiteY8" fmla="*/ 965368 h 96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977" h="965368">
                <a:moveTo>
                  <a:pt x="0" y="628461"/>
                </a:moveTo>
                <a:cubicBezTo>
                  <a:pt x="36716" y="572309"/>
                  <a:pt x="73432" y="516158"/>
                  <a:pt x="116628" y="434091"/>
                </a:cubicBezTo>
                <a:cubicBezTo>
                  <a:pt x="159824" y="352024"/>
                  <a:pt x="220298" y="207327"/>
                  <a:pt x="259174" y="136058"/>
                </a:cubicBezTo>
                <a:cubicBezTo>
                  <a:pt x="298050" y="64789"/>
                  <a:pt x="319648" y="12958"/>
                  <a:pt x="349885" y="6479"/>
                </a:cubicBezTo>
                <a:cubicBezTo>
                  <a:pt x="380122" y="0"/>
                  <a:pt x="418998" y="23756"/>
                  <a:pt x="440596" y="97184"/>
                </a:cubicBezTo>
                <a:cubicBezTo>
                  <a:pt x="462194" y="170612"/>
                  <a:pt x="462194" y="341226"/>
                  <a:pt x="479472" y="447049"/>
                </a:cubicBezTo>
                <a:cubicBezTo>
                  <a:pt x="496750" y="552872"/>
                  <a:pt x="518349" y="645738"/>
                  <a:pt x="544266" y="732124"/>
                </a:cubicBezTo>
                <a:cubicBezTo>
                  <a:pt x="570183" y="818510"/>
                  <a:pt x="634977" y="965368"/>
                  <a:pt x="634977" y="965368"/>
                </a:cubicBezTo>
                <a:lnTo>
                  <a:pt x="634977" y="965368"/>
                </a:lnTo>
              </a:path>
            </a:pathLst>
          </a:custGeom>
          <a:solidFill>
            <a:schemeClr val="accent6">
              <a:lumMod val="75000"/>
            </a:schemeClr>
          </a:solidFill>
          <a:ln>
            <a:solidFill>
              <a:srgbClr val="00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cxnSp>
        <p:nvCxnSpPr>
          <p:cNvPr id="122" name="Straight Arrow Connector 121"/>
          <p:cNvCxnSpPr/>
          <p:nvPr/>
        </p:nvCxnSpPr>
        <p:spPr>
          <a:xfrm>
            <a:off x="3419683" y="4568916"/>
            <a:ext cx="1785932" cy="13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4314604" y="4140197"/>
            <a:ext cx="665567" cy="300082"/>
          </a:xfrm>
          <a:prstGeom prst="rect">
            <a:avLst/>
          </a:prstGeom>
          <a:noFill/>
          <a:effectLst/>
        </p:spPr>
        <p:txBody>
          <a:bodyPr wrap="none" rtlCol="0">
            <a:spAutoFit/>
          </a:bodyPr>
          <a:lstStyle/>
          <a:p>
            <a:r>
              <a:rPr lang="en-US" sz="1350" dirty="0">
                <a:cs typeface="Chalkduster"/>
              </a:rPr>
              <a:t>Signal</a:t>
            </a:r>
          </a:p>
        </p:txBody>
      </p:sp>
      <p:sp>
        <p:nvSpPr>
          <p:cNvPr id="125" name="TextBox 124"/>
          <p:cNvSpPr txBox="1"/>
          <p:nvPr/>
        </p:nvSpPr>
        <p:spPr>
          <a:xfrm>
            <a:off x="3538067" y="3681255"/>
            <a:ext cx="1107996" cy="300082"/>
          </a:xfrm>
          <a:prstGeom prst="rect">
            <a:avLst/>
          </a:prstGeom>
          <a:noFill/>
          <a:effectLst/>
        </p:spPr>
        <p:txBody>
          <a:bodyPr wrap="none" rtlCol="0">
            <a:spAutoFit/>
          </a:bodyPr>
          <a:lstStyle/>
          <a:p>
            <a:r>
              <a:rPr lang="en-US" sz="1350" dirty="0">
                <a:cs typeface="Chalkduster"/>
              </a:rPr>
              <a:t>Background</a:t>
            </a:r>
          </a:p>
        </p:txBody>
      </p:sp>
      <p:sp>
        <p:nvSpPr>
          <p:cNvPr id="128" name="Rectangle 127"/>
          <p:cNvSpPr/>
          <p:nvPr/>
        </p:nvSpPr>
        <p:spPr>
          <a:xfrm>
            <a:off x="3145012" y="3283619"/>
            <a:ext cx="2141365"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29" name="Straight Arrow Connector 128"/>
          <p:cNvCxnSpPr>
            <a:stCxn id="85" idx="1"/>
            <a:endCxn id="128" idx="3"/>
          </p:cNvCxnSpPr>
          <p:nvPr/>
        </p:nvCxnSpPr>
        <p:spPr>
          <a:xfrm flipH="1">
            <a:off x="5286377" y="4067948"/>
            <a:ext cx="382048" cy="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135" name="Freeform 134"/>
          <p:cNvSpPr/>
          <p:nvPr/>
        </p:nvSpPr>
        <p:spPr>
          <a:xfrm>
            <a:off x="3735007" y="4195015"/>
            <a:ext cx="1285193" cy="363356"/>
          </a:xfrm>
          <a:custGeom>
            <a:avLst/>
            <a:gdLst>
              <a:gd name="connsiteX0" fmla="*/ 11586 w 1713591"/>
              <a:gd name="connsiteY0" fmla="*/ 1798 h 498596"/>
              <a:gd name="connsiteX1" fmla="*/ 448702 w 1713591"/>
              <a:gd name="connsiteY1" fmla="*/ 238077 h 498596"/>
              <a:gd name="connsiteX2" fmla="*/ 1122097 w 1713591"/>
              <a:gd name="connsiteY2" fmla="*/ 338496 h 498596"/>
              <a:gd name="connsiteX3" fmla="*/ 1671446 w 1713591"/>
              <a:gd name="connsiteY3" fmla="*/ 368030 h 498596"/>
              <a:gd name="connsiteX4" fmla="*/ 1630097 w 1713591"/>
              <a:gd name="connsiteY4" fmla="*/ 492077 h 498596"/>
              <a:gd name="connsiteX5" fmla="*/ 1263865 w 1713591"/>
              <a:gd name="connsiteY5" fmla="*/ 474356 h 498596"/>
              <a:gd name="connsiteX6" fmla="*/ 755865 w 1713591"/>
              <a:gd name="connsiteY6" fmla="*/ 415286 h 498596"/>
              <a:gd name="connsiteX7" fmla="*/ 448702 w 1713591"/>
              <a:gd name="connsiteY7" fmla="*/ 308961 h 498596"/>
              <a:gd name="connsiteX8" fmla="*/ 153353 w 1713591"/>
              <a:gd name="connsiteY8" fmla="*/ 137658 h 498596"/>
              <a:gd name="connsiteX9" fmla="*/ 11586 w 1713591"/>
              <a:gd name="connsiteY9" fmla="*/ 1798 h 49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91" h="498596">
                <a:moveTo>
                  <a:pt x="11586" y="1798"/>
                </a:moveTo>
                <a:cubicBezTo>
                  <a:pt x="60811" y="18534"/>
                  <a:pt x="263617" y="181961"/>
                  <a:pt x="448702" y="238077"/>
                </a:cubicBezTo>
                <a:cubicBezTo>
                  <a:pt x="633787" y="294193"/>
                  <a:pt x="918306" y="316837"/>
                  <a:pt x="1122097" y="338496"/>
                </a:cubicBezTo>
                <a:cubicBezTo>
                  <a:pt x="1325888" y="360155"/>
                  <a:pt x="1586779" y="342433"/>
                  <a:pt x="1671446" y="368030"/>
                </a:cubicBezTo>
                <a:cubicBezTo>
                  <a:pt x="1756113" y="393627"/>
                  <a:pt x="1698027" y="474356"/>
                  <a:pt x="1630097" y="492077"/>
                </a:cubicBezTo>
                <a:cubicBezTo>
                  <a:pt x="1562167" y="509798"/>
                  <a:pt x="1409570" y="487154"/>
                  <a:pt x="1263865" y="474356"/>
                </a:cubicBezTo>
                <a:cubicBezTo>
                  <a:pt x="1118160" y="461558"/>
                  <a:pt x="891725" y="442852"/>
                  <a:pt x="755865" y="415286"/>
                </a:cubicBezTo>
                <a:cubicBezTo>
                  <a:pt x="620005" y="387720"/>
                  <a:pt x="549121" y="355232"/>
                  <a:pt x="448702" y="308961"/>
                </a:cubicBezTo>
                <a:cubicBezTo>
                  <a:pt x="348283" y="262690"/>
                  <a:pt x="225221" y="185898"/>
                  <a:pt x="153353" y="137658"/>
                </a:cubicBezTo>
                <a:cubicBezTo>
                  <a:pt x="81485" y="89418"/>
                  <a:pt x="-37639" y="-14938"/>
                  <a:pt x="11586" y="1798"/>
                </a:cubicBezTo>
                <a:close/>
              </a:path>
            </a:pathLst>
          </a:cu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4" name="Freeform 133"/>
          <p:cNvSpPr/>
          <p:nvPr/>
        </p:nvSpPr>
        <p:spPr>
          <a:xfrm>
            <a:off x="3739265" y="4196365"/>
            <a:ext cx="1245726" cy="272213"/>
          </a:xfrm>
          <a:custGeom>
            <a:avLst/>
            <a:gdLst>
              <a:gd name="connsiteX0" fmla="*/ 0 w 1660968"/>
              <a:gd name="connsiteY0" fmla="*/ 0 h 362951"/>
              <a:gd name="connsiteX1" fmla="*/ 189023 w 1660968"/>
              <a:gd name="connsiteY1" fmla="*/ 124046 h 362951"/>
              <a:gd name="connsiteX2" fmla="*/ 496186 w 1660968"/>
              <a:gd name="connsiteY2" fmla="*/ 254000 h 362951"/>
              <a:gd name="connsiteX3" fmla="*/ 1016000 w 1660968"/>
              <a:gd name="connsiteY3" fmla="*/ 324884 h 362951"/>
              <a:gd name="connsiteX4" fmla="*/ 1594883 w 1660968"/>
              <a:gd name="connsiteY4" fmla="*/ 360326 h 362951"/>
              <a:gd name="connsiteX5" fmla="*/ 1648046 w 1660968"/>
              <a:gd name="connsiteY5" fmla="*/ 360326 h 36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0968" h="362951">
                <a:moveTo>
                  <a:pt x="0" y="0"/>
                </a:moveTo>
                <a:cubicBezTo>
                  <a:pt x="53162" y="40856"/>
                  <a:pt x="106325" y="81713"/>
                  <a:pt x="189023" y="124046"/>
                </a:cubicBezTo>
                <a:cubicBezTo>
                  <a:pt x="271721" y="166379"/>
                  <a:pt x="358357" y="220527"/>
                  <a:pt x="496186" y="254000"/>
                </a:cubicBezTo>
                <a:cubicBezTo>
                  <a:pt x="634015" y="287473"/>
                  <a:pt x="832884" y="307163"/>
                  <a:pt x="1016000" y="324884"/>
                </a:cubicBezTo>
                <a:cubicBezTo>
                  <a:pt x="1199116" y="342605"/>
                  <a:pt x="1489542" y="354419"/>
                  <a:pt x="1594883" y="360326"/>
                </a:cubicBezTo>
                <a:cubicBezTo>
                  <a:pt x="1700224" y="366233"/>
                  <a:pt x="1648046" y="360326"/>
                  <a:pt x="1648046" y="360326"/>
                </a:cubicBezTo>
              </a:path>
            </a:pathLst>
          </a:custGeom>
          <a:ln>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37" name="Freeform 136"/>
          <p:cNvSpPr/>
          <p:nvPr/>
        </p:nvSpPr>
        <p:spPr>
          <a:xfrm>
            <a:off x="3415254" y="3689149"/>
            <a:ext cx="1694648" cy="885537"/>
          </a:xfrm>
          <a:custGeom>
            <a:avLst/>
            <a:gdLst>
              <a:gd name="connsiteX0" fmla="*/ 0 w 2008602"/>
              <a:gd name="connsiteY0" fmla="*/ 0 h 1049595"/>
              <a:gd name="connsiteX1" fmla="*/ 246216 w 2008602"/>
              <a:gd name="connsiteY1" fmla="*/ 440571 h 1049595"/>
              <a:gd name="connsiteX2" fmla="*/ 583142 w 2008602"/>
              <a:gd name="connsiteY2" fmla="*/ 764520 h 1049595"/>
              <a:gd name="connsiteX3" fmla="*/ 1127409 w 2008602"/>
              <a:gd name="connsiteY3" fmla="*/ 971847 h 1049595"/>
              <a:gd name="connsiteX4" fmla="*/ 2008602 w 2008602"/>
              <a:gd name="connsiteY4" fmla="*/ 1049595 h 1049595"/>
              <a:gd name="connsiteX5" fmla="*/ 2008602 w 2008602"/>
              <a:gd name="connsiteY5" fmla="*/ 1049595 h 10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02" h="1049595">
                <a:moveTo>
                  <a:pt x="0" y="0"/>
                </a:moveTo>
                <a:cubicBezTo>
                  <a:pt x="74513" y="156575"/>
                  <a:pt x="149026" y="313151"/>
                  <a:pt x="246216" y="440571"/>
                </a:cubicBezTo>
                <a:cubicBezTo>
                  <a:pt x="343406" y="567991"/>
                  <a:pt x="436277" y="675974"/>
                  <a:pt x="583142" y="764520"/>
                </a:cubicBezTo>
                <a:cubicBezTo>
                  <a:pt x="730007" y="853066"/>
                  <a:pt x="889832" y="924335"/>
                  <a:pt x="1127409" y="971847"/>
                </a:cubicBezTo>
                <a:cubicBezTo>
                  <a:pt x="1364986" y="1019360"/>
                  <a:pt x="2008602" y="1049595"/>
                  <a:pt x="2008602" y="1049595"/>
                </a:cubicBezTo>
                <a:lnTo>
                  <a:pt x="2008602" y="1049595"/>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38" name="Right Triangle 137"/>
          <p:cNvSpPr/>
          <p:nvPr/>
        </p:nvSpPr>
        <p:spPr>
          <a:xfrm rot="10800000" flipH="1" flipV="1">
            <a:off x="5045145" y="3629303"/>
            <a:ext cx="211984" cy="219198"/>
          </a:xfrm>
          <a:prstGeom prst="rtTriangle">
            <a:avLst/>
          </a:prstGeom>
          <a:solidFill>
            <a:srgbClr val="FFFFFF"/>
          </a:solidFill>
          <a:ln w="22225"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9" name="TextBox 158"/>
          <p:cNvSpPr txBox="1"/>
          <p:nvPr/>
        </p:nvSpPr>
        <p:spPr>
          <a:xfrm>
            <a:off x="5668424" y="3292428"/>
            <a:ext cx="2013072" cy="300082"/>
          </a:xfrm>
          <a:prstGeom prst="rect">
            <a:avLst/>
          </a:prstGeom>
          <a:noFill/>
        </p:spPr>
        <p:txBody>
          <a:bodyPr wrap="square" rtlCol="0">
            <a:spAutoFit/>
          </a:bodyPr>
          <a:lstStyle/>
          <a:p>
            <a:pPr algn="ctr"/>
            <a:r>
              <a:rPr lang="en-US" sz="1350" u="sng" dirty="0"/>
              <a:t>Theory / Simulations</a:t>
            </a:r>
          </a:p>
        </p:txBody>
      </p:sp>
      <p:sp>
        <p:nvSpPr>
          <p:cNvPr id="161" name="Rectangle 160"/>
          <p:cNvSpPr/>
          <p:nvPr/>
        </p:nvSpPr>
        <p:spPr>
          <a:xfrm>
            <a:off x="1316315" y="3090685"/>
            <a:ext cx="1532016" cy="1962578"/>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2" name="TextBox 161"/>
          <p:cNvSpPr txBox="1"/>
          <p:nvPr/>
        </p:nvSpPr>
        <p:spPr>
          <a:xfrm>
            <a:off x="1316314" y="3090685"/>
            <a:ext cx="1532018" cy="300082"/>
          </a:xfrm>
          <a:prstGeom prst="rect">
            <a:avLst/>
          </a:prstGeom>
          <a:noFill/>
        </p:spPr>
        <p:txBody>
          <a:bodyPr wrap="square" rtlCol="0">
            <a:spAutoFit/>
          </a:bodyPr>
          <a:lstStyle/>
          <a:p>
            <a:pPr algn="ctr"/>
            <a:r>
              <a:rPr lang="en-US" sz="1350" u="sng" dirty="0"/>
              <a:t>Publication</a:t>
            </a:r>
          </a:p>
        </p:txBody>
      </p:sp>
      <p:cxnSp>
        <p:nvCxnSpPr>
          <p:cNvPr id="163" name="Straight Arrow Connector 162"/>
          <p:cNvCxnSpPr>
            <a:stCxn id="128" idx="1"/>
            <a:endCxn id="161" idx="3"/>
          </p:cNvCxnSpPr>
          <p:nvPr/>
        </p:nvCxnSpPr>
        <p:spPr>
          <a:xfrm flipH="1">
            <a:off x="2848331" y="4067947"/>
            <a:ext cx="296681" cy="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cxnSp>
        <p:nvCxnSpPr>
          <p:cNvPr id="169" name="Elbow Connector 168"/>
          <p:cNvCxnSpPr>
            <a:endCxn id="128" idx="0"/>
          </p:cNvCxnSpPr>
          <p:nvPr/>
        </p:nvCxnSpPr>
        <p:spPr>
          <a:xfrm rot="5400000">
            <a:off x="5484191" y="1601993"/>
            <a:ext cx="413130" cy="2950122"/>
          </a:xfrm>
          <a:prstGeom prst="bentConnector3">
            <a:avLst/>
          </a:prstGeom>
          <a:ln w="38100" cmpd="sng">
            <a:solidFill>
              <a:srgbClr val="000000"/>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3145012" y="3286471"/>
            <a:ext cx="2128613" cy="300082"/>
          </a:xfrm>
          <a:prstGeom prst="rect">
            <a:avLst/>
          </a:prstGeom>
          <a:noFill/>
        </p:spPr>
        <p:txBody>
          <a:bodyPr wrap="square" rtlCol="0">
            <a:spAutoFit/>
          </a:bodyPr>
          <a:lstStyle/>
          <a:p>
            <a:pPr algn="ctr"/>
            <a:r>
              <a:rPr lang="en-US" sz="1350" u="sng" dirty="0"/>
              <a:t>Data analysis</a:t>
            </a:r>
          </a:p>
        </p:txBody>
      </p:sp>
      <p:sp>
        <p:nvSpPr>
          <p:cNvPr id="4" name="Title 3"/>
          <p:cNvSpPr>
            <a:spLocks noGrp="1"/>
          </p:cNvSpPr>
          <p:nvPr>
            <p:ph type="title"/>
          </p:nvPr>
        </p:nvSpPr>
        <p:spPr/>
        <p:txBody>
          <a:bodyPr>
            <a:normAutofit fontScale="90000"/>
          </a:bodyPr>
          <a:lstStyle/>
          <a:p>
            <a:r>
              <a:rPr lang="en-US" dirty="0"/>
              <a:t>An event’s lifetime</a:t>
            </a:r>
          </a:p>
        </p:txBody>
      </p:sp>
      <p:pic>
        <p:nvPicPr>
          <p:cNvPr id="94" name="Picture 93" descr="fde_gen_0197_001.jpg"/>
          <p:cNvPicPr>
            <a:picLocks noChangeAspect="1"/>
          </p:cNvPicPr>
          <p:nvPr/>
        </p:nvPicPr>
        <p:blipFill>
          <a:blip r:embed="rId5" cstate="screen">
            <a:clrChange>
              <a:clrFrom>
                <a:srgbClr val="FEFEFE"/>
              </a:clrFrom>
              <a:clrTo>
                <a:srgbClr val="FEFEFE">
                  <a:alpha val="0"/>
                </a:srgbClr>
              </a:clrTo>
            </a:clrChange>
            <a:lum bright="-11000" contrast="20000"/>
            <a:extLst>
              <a:ext uri="{28A0092B-C50C-407E-A947-70E740481C1C}">
                <a14:useLocalDpi xmlns:a14="http://schemas.microsoft.com/office/drawing/2010/main"/>
              </a:ext>
            </a:extLst>
          </a:blip>
          <a:stretch>
            <a:fillRect/>
          </a:stretch>
        </p:blipFill>
        <p:spPr>
          <a:xfrm>
            <a:off x="1382770" y="1378367"/>
            <a:ext cx="1571540" cy="1061950"/>
          </a:xfrm>
          <a:prstGeom prst="rect">
            <a:avLst/>
          </a:prstGeom>
          <a:solidFill>
            <a:schemeClr val="bg1"/>
          </a:solidFill>
          <a:effectLst/>
        </p:spPr>
      </p:pic>
      <p:cxnSp>
        <p:nvCxnSpPr>
          <p:cNvPr id="96" name="Straight Arrow Connector 95"/>
          <p:cNvCxnSpPr>
            <a:stCxn id="97" idx="3"/>
            <a:endCxn id="104" idx="1"/>
          </p:cNvCxnSpPr>
          <p:nvPr/>
        </p:nvCxnSpPr>
        <p:spPr>
          <a:xfrm>
            <a:off x="3032761" y="2086160"/>
            <a:ext cx="334424" cy="392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97" name="Rectangle 96"/>
          <p:cNvSpPr/>
          <p:nvPr/>
        </p:nvSpPr>
        <p:spPr>
          <a:xfrm>
            <a:off x="1315458" y="1301832"/>
            <a:ext cx="171730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9" name="TextBox 98"/>
          <p:cNvSpPr txBox="1"/>
          <p:nvPr/>
        </p:nvSpPr>
        <p:spPr>
          <a:xfrm>
            <a:off x="1315458" y="2596808"/>
            <a:ext cx="1717302" cy="300082"/>
          </a:xfrm>
          <a:prstGeom prst="rect">
            <a:avLst/>
          </a:prstGeom>
          <a:noFill/>
        </p:spPr>
        <p:txBody>
          <a:bodyPr wrap="square" rtlCol="0">
            <a:spAutoFit/>
          </a:bodyPr>
          <a:lstStyle/>
          <a:p>
            <a:pPr algn="ctr"/>
            <a:r>
              <a:rPr lang="en-US" sz="1350" u="sng" dirty="0"/>
              <a:t>Detector</a:t>
            </a:r>
          </a:p>
        </p:txBody>
      </p:sp>
      <p:cxnSp>
        <p:nvCxnSpPr>
          <p:cNvPr id="102" name="Straight Arrow Connector 101"/>
          <p:cNvCxnSpPr>
            <a:stCxn id="104" idx="3"/>
          </p:cNvCxnSpPr>
          <p:nvPr/>
        </p:nvCxnSpPr>
        <p:spPr>
          <a:xfrm flipV="1">
            <a:off x="4778386" y="2088746"/>
            <a:ext cx="331516" cy="1334"/>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3367184" y="1309671"/>
            <a:ext cx="1411202" cy="1560818"/>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5" name="TextBox 104"/>
          <p:cNvSpPr txBox="1"/>
          <p:nvPr/>
        </p:nvSpPr>
        <p:spPr>
          <a:xfrm>
            <a:off x="3367185" y="2600258"/>
            <a:ext cx="1411201" cy="300082"/>
          </a:xfrm>
          <a:prstGeom prst="rect">
            <a:avLst/>
          </a:prstGeom>
          <a:noFill/>
        </p:spPr>
        <p:txBody>
          <a:bodyPr wrap="square" rtlCol="0">
            <a:spAutoFit/>
          </a:bodyPr>
          <a:lstStyle/>
          <a:p>
            <a:pPr algn="ctr"/>
            <a:r>
              <a:rPr lang="en-US" sz="1350" u="sng" dirty="0"/>
              <a:t>Trigger</a:t>
            </a:r>
          </a:p>
        </p:txBody>
      </p:sp>
      <p:pic>
        <p:nvPicPr>
          <p:cNvPr id="153" name="Picture 152" descr="book.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93511" y="3504247"/>
            <a:ext cx="1389208" cy="1389208"/>
          </a:xfrm>
          <a:prstGeom prst="rect">
            <a:avLst/>
          </a:prstGeom>
        </p:spPr>
      </p:pic>
      <p:pic>
        <p:nvPicPr>
          <p:cNvPr id="5" name="Picture 4" descr="symbol.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38300" y="3749510"/>
            <a:ext cx="1060520" cy="1060520"/>
          </a:xfrm>
          <a:prstGeom prst="rect">
            <a:avLst/>
          </a:prstGeom>
        </p:spPr>
      </p:pic>
      <p:pic>
        <p:nvPicPr>
          <p:cNvPr id="7" name="Picture 6" descr="HLT.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95842" y="1355507"/>
            <a:ext cx="411537" cy="1296000"/>
          </a:xfrm>
          <a:prstGeom prst="rect">
            <a:avLst/>
          </a:prstGeom>
        </p:spPr>
      </p:pic>
      <p:pic>
        <p:nvPicPr>
          <p:cNvPr id="43" name="Picture 42" descr="L1.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15606" y="1355507"/>
            <a:ext cx="390389" cy="1296000"/>
          </a:xfrm>
          <a:prstGeom prst="rect">
            <a:avLst/>
          </a:prstGeom>
        </p:spPr>
      </p:pic>
      <p:pic>
        <p:nvPicPr>
          <p:cNvPr id="2" name="Picture 1" descr="tim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3510" y="114539"/>
            <a:ext cx="937260" cy="937260"/>
          </a:xfrm>
          <a:prstGeom prst="rect">
            <a:avLst/>
          </a:prstGeom>
        </p:spPr>
      </p:pic>
      <p:grpSp>
        <p:nvGrpSpPr>
          <p:cNvPr id="6" name="Group 5"/>
          <p:cNvGrpSpPr/>
          <p:nvPr/>
        </p:nvGrpSpPr>
        <p:grpSpPr>
          <a:xfrm>
            <a:off x="2160787" y="1116880"/>
            <a:ext cx="846200" cy="256016"/>
            <a:chOff x="1357048" y="1489174"/>
            <a:chExt cx="1128267" cy="341354"/>
          </a:xfrm>
        </p:grpSpPr>
        <p:sp>
          <p:nvSpPr>
            <p:cNvPr id="49" name="TextBox 48"/>
            <p:cNvSpPr txBox="1"/>
            <p:nvPr/>
          </p:nvSpPr>
          <p:spPr>
            <a:xfrm>
              <a:off x="1493163" y="1500261"/>
              <a:ext cx="992152" cy="292387"/>
            </a:xfrm>
            <a:prstGeom prst="rect">
              <a:avLst/>
            </a:prstGeom>
            <a:solidFill>
              <a:schemeClr val="bg1"/>
            </a:solidFill>
            <a:ln>
              <a:solidFill>
                <a:schemeClr val="tx1"/>
              </a:solidFill>
            </a:ln>
            <a:effectLst>
              <a:outerShdw blurRad="63500" dist="63500" dir="2700000" sx="101000" sy="101000" algn="tl" rotWithShape="0">
                <a:srgbClr val="000000">
                  <a:alpha val="60000"/>
                </a:srgbClr>
              </a:outerShdw>
            </a:effectLst>
          </p:spPr>
          <p:txBody>
            <a:bodyPr wrap="none" rtlCol="0">
              <a:spAutoFit/>
            </a:bodyPr>
            <a:lstStyle/>
            <a:p>
              <a:pPr algn="ctr"/>
              <a:r>
                <a:rPr lang="en-US" sz="825" dirty="0"/>
                <a:t>Every 25 ns</a:t>
              </a:r>
            </a:p>
          </p:txBody>
        </p:sp>
        <p:pic>
          <p:nvPicPr>
            <p:cNvPr id="53" name="Picture 52" descr="time.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357048" y="1489174"/>
              <a:ext cx="172720" cy="341354"/>
            </a:xfrm>
            <a:prstGeom prst="rect">
              <a:avLst/>
            </a:prstGeom>
          </p:spPr>
        </p:pic>
      </p:grpSp>
      <p:grpSp>
        <p:nvGrpSpPr>
          <p:cNvPr id="9" name="Group 8"/>
          <p:cNvGrpSpPr/>
          <p:nvPr/>
        </p:nvGrpSpPr>
        <p:grpSpPr>
          <a:xfrm>
            <a:off x="3371651" y="1392543"/>
            <a:ext cx="574099" cy="256016"/>
            <a:chOff x="2943312" y="1856724"/>
            <a:chExt cx="765465" cy="341354"/>
          </a:xfrm>
        </p:grpSpPr>
        <p:sp>
          <p:nvSpPr>
            <p:cNvPr id="8" name="TextBox 7"/>
            <p:cNvSpPr txBox="1"/>
            <p:nvPr/>
          </p:nvSpPr>
          <p:spPr>
            <a:xfrm>
              <a:off x="3075697" y="1865579"/>
              <a:ext cx="633080" cy="292387"/>
            </a:xfrm>
            <a:prstGeom prst="rect">
              <a:avLst/>
            </a:prstGeom>
            <a:solidFill>
              <a:schemeClr val="bg1"/>
            </a:solidFill>
            <a:ln>
              <a:solidFill>
                <a:srgbClr val="000000"/>
              </a:solidFill>
            </a:ln>
            <a:effectLst>
              <a:outerShdw blurRad="63500" dist="63500" dir="2700000" sx="101000" sy="101000" algn="tl" rotWithShape="0">
                <a:srgbClr val="000000">
                  <a:alpha val="60000"/>
                </a:srgbClr>
              </a:outerShdw>
            </a:effectLst>
          </p:spPr>
          <p:txBody>
            <a:bodyPr wrap="none" rtlCol="0">
              <a:spAutoFit/>
            </a:bodyPr>
            <a:lstStyle/>
            <a:p>
              <a:pPr algn="ctr"/>
              <a:r>
                <a:rPr lang="el-GR" sz="825" dirty="0"/>
                <a:t>2.5</a:t>
              </a:r>
              <a:r>
                <a:rPr lang="en-US" sz="825" dirty="0"/>
                <a:t> </a:t>
              </a:r>
              <a:r>
                <a:rPr lang="el-GR" sz="825" dirty="0"/>
                <a:t>μ</a:t>
              </a:r>
              <a:r>
                <a:rPr lang="en-US" sz="825" dirty="0"/>
                <a:t>s</a:t>
              </a:r>
            </a:p>
          </p:txBody>
        </p:sp>
        <p:pic>
          <p:nvPicPr>
            <p:cNvPr id="55" name="Picture 54" descr="time.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943312" y="1856724"/>
              <a:ext cx="172720" cy="341354"/>
            </a:xfrm>
            <a:prstGeom prst="rect">
              <a:avLst/>
            </a:prstGeom>
          </p:spPr>
        </p:pic>
      </p:grpSp>
      <p:grpSp>
        <p:nvGrpSpPr>
          <p:cNvPr id="10" name="Group 9"/>
          <p:cNvGrpSpPr/>
          <p:nvPr/>
        </p:nvGrpSpPr>
        <p:grpSpPr>
          <a:xfrm>
            <a:off x="4140301" y="1392599"/>
            <a:ext cx="574232" cy="256016"/>
            <a:chOff x="3939958" y="1856799"/>
            <a:chExt cx="765643" cy="341354"/>
          </a:xfrm>
        </p:grpSpPr>
        <p:sp>
          <p:nvSpPr>
            <p:cNvPr id="45" name="TextBox 44"/>
            <p:cNvSpPr txBox="1"/>
            <p:nvPr/>
          </p:nvSpPr>
          <p:spPr>
            <a:xfrm>
              <a:off x="4070385" y="1865578"/>
              <a:ext cx="635216" cy="292387"/>
            </a:xfrm>
            <a:prstGeom prst="rect">
              <a:avLst/>
            </a:prstGeom>
            <a:solidFill>
              <a:schemeClr val="bg1"/>
            </a:solidFill>
            <a:ln>
              <a:solidFill>
                <a:srgbClr val="000000"/>
              </a:solidFill>
            </a:ln>
            <a:effectLst>
              <a:outerShdw blurRad="63500" dist="63500" dir="2700000" sx="101000" sy="101000" algn="tl" rotWithShape="0">
                <a:srgbClr val="000000">
                  <a:alpha val="60000"/>
                </a:srgbClr>
              </a:outerShdw>
            </a:effectLst>
          </p:spPr>
          <p:txBody>
            <a:bodyPr wrap="none" rtlCol="0">
              <a:spAutoFit/>
            </a:bodyPr>
            <a:lstStyle/>
            <a:p>
              <a:pPr algn="ctr"/>
              <a:r>
                <a:rPr lang="en-US" sz="825" dirty="0"/>
                <a:t>~0.3 s</a:t>
              </a:r>
            </a:p>
          </p:txBody>
        </p:sp>
        <p:pic>
          <p:nvPicPr>
            <p:cNvPr id="56" name="Picture 55" descr="time.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939958" y="1856799"/>
              <a:ext cx="172720" cy="341354"/>
            </a:xfrm>
            <a:prstGeom prst="rect">
              <a:avLst/>
            </a:prstGeom>
          </p:spPr>
        </p:pic>
      </p:grpSp>
      <p:grpSp>
        <p:nvGrpSpPr>
          <p:cNvPr id="11" name="Group 10"/>
          <p:cNvGrpSpPr/>
          <p:nvPr/>
        </p:nvGrpSpPr>
        <p:grpSpPr>
          <a:xfrm>
            <a:off x="6675701" y="1118165"/>
            <a:ext cx="1112881" cy="256016"/>
            <a:chOff x="7376933" y="1490887"/>
            <a:chExt cx="1483841" cy="341354"/>
          </a:xfrm>
        </p:grpSpPr>
        <p:sp>
          <p:nvSpPr>
            <p:cNvPr id="46" name="TextBox 45"/>
            <p:cNvSpPr txBox="1"/>
            <p:nvPr/>
          </p:nvSpPr>
          <p:spPr>
            <a:xfrm>
              <a:off x="7515962" y="1500260"/>
              <a:ext cx="1344812" cy="292387"/>
            </a:xfrm>
            <a:prstGeom prst="rect">
              <a:avLst/>
            </a:prstGeom>
            <a:solidFill>
              <a:schemeClr val="bg1"/>
            </a:solidFill>
            <a:ln>
              <a:solidFill>
                <a:srgbClr val="000000"/>
              </a:solidFill>
            </a:ln>
            <a:effectLst>
              <a:outerShdw blurRad="63500" dist="63500" dir="2700000" sx="101000" sy="101000" algn="tl" rotWithShape="0">
                <a:srgbClr val="000000">
                  <a:alpha val="60000"/>
                </a:srgbClr>
              </a:outerShdw>
            </a:effectLst>
          </p:spPr>
          <p:txBody>
            <a:bodyPr wrap="none" rtlCol="0">
              <a:spAutoFit/>
            </a:bodyPr>
            <a:lstStyle/>
            <a:p>
              <a:pPr algn="ctr"/>
              <a:r>
                <a:rPr lang="en-US" sz="825" dirty="0"/>
                <a:t>Day(s) - Month(s)</a:t>
              </a:r>
            </a:p>
          </p:txBody>
        </p:sp>
        <p:pic>
          <p:nvPicPr>
            <p:cNvPr id="57" name="Picture 56" descr="time.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376933" y="1490887"/>
              <a:ext cx="172720" cy="341354"/>
            </a:xfrm>
            <a:prstGeom prst="rect">
              <a:avLst/>
            </a:prstGeom>
          </p:spPr>
        </p:pic>
      </p:grpSp>
      <p:grpSp>
        <p:nvGrpSpPr>
          <p:cNvPr id="12" name="Group 11"/>
          <p:cNvGrpSpPr/>
          <p:nvPr/>
        </p:nvGrpSpPr>
        <p:grpSpPr>
          <a:xfrm>
            <a:off x="6664099" y="3108103"/>
            <a:ext cx="1137038" cy="256016"/>
            <a:chOff x="7361465" y="4144138"/>
            <a:chExt cx="1516051" cy="341354"/>
          </a:xfrm>
        </p:grpSpPr>
        <p:sp>
          <p:nvSpPr>
            <p:cNvPr id="50" name="TextBox 49"/>
            <p:cNvSpPr txBox="1"/>
            <p:nvPr/>
          </p:nvSpPr>
          <p:spPr>
            <a:xfrm>
              <a:off x="7485680" y="4149430"/>
              <a:ext cx="1391836" cy="292387"/>
            </a:xfrm>
            <a:prstGeom prst="rect">
              <a:avLst/>
            </a:prstGeom>
            <a:solidFill>
              <a:schemeClr val="bg1"/>
            </a:solidFill>
            <a:ln>
              <a:solidFill>
                <a:srgbClr val="000000"/>
              </a:solidFill>
            </a:ln>
            <a:effectLst>
              <a:outerShdw blurRad="63500" dist="63500" dir="2700000" sx="101000" sy="101000" algn="tl" rotWithShape="0">
                <a:srgbClr val="000000">
                  <a:alpha val="60000"/>
                </a:srgbClr>
              </a:outerShdw>
            </a:effectLst>
          </p:spPr>
          <p:txBody>
            <a:bodyPr wrap="none" rtlCol="0">
              <a:spAutoFit/>
            </a:bodyPr>
            <a:lstStyle/>
            <a:p>
              <a:pPr algn="ctr"/>
              <a:r>
                <a:rPr lang="en-US" sz="825" dirty="0"/>
                <a:t>Month(s) - Year(s)</a:t>
              </a:r>
            </a:p>
          </p:txBody>
        </p:sp>
        <p:pic>
          <p:nvPicPr>
            <p:cNvPr id="58" name="Picture 57" descr="time.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361465" y="4144138"/>
              <a:ext cx="172720" cy="341354"/>
            </a:xfrm>
            <a:prstGeom prst="rect">
              <a:avLst/>
            </a:prstGeom>
          </p:spPr>
        </p:pic>
      </p:grpSp>
      <p:grpSp>
        <p:nvGrpSpPr>
          <p:cNvPr id="13" name="Group 12"/>
          <p:cNvGrpSpPr/>
          <p:nvPr/>
        </p:nvGrpSpPr>
        <p:grpSpPr>
          <a:xfrm>
            <a:off x="4652816" y="3101489"/>
            <a:ext cx="628915" cy="256016"/>
            <a:chOff x="4679753" y="4135319"/>
            <a:chExt cx="838553" cy="341354"/>
          </a:xfrm>
        </p:grpSpPr>
        <p:sp>
          <p:nvSpPr>
            <p:cNvPr id="51" name="TextBox 50"/>
            <p:cNvSpPr txBox="1"/>
            <p:nvPr/>
          </p:nvSpPr>
          <p:spPr>
            <a:xfrm>
              <a:off x="4808282" y="4145462"/>
              <a:ext cx="710024" cy="292387"/>
            </a:xfrm>
            <a:prstGeom prst="rect">
              <a:avLst/>
            </a:prstGeom>
            <a:solidFill>
              <a:schemeClr val="bg1"/>
            </a:solidFill>
            <a:ln>
              <a:solidFill>
                <a:srgbClr val="000000"/>
              </a:solidFill>
            </a:ln>
            <a:effectLst>
              <a:outerShdw blurRad="63500" dist="63500" dir="2700000" sx="101000" sy="101000" algn="tl" rotWithShape="0">
                <a:srgbClr val="000000">
                  <a:alpha val="60000"/>
                </a:srgbClr>
              </a:outerShdw>
            </a:effectLst>
          </p:spPr>
          <p:txBody>
            <a:bodyPr wrap="none" rtlCol="0">
              <a:spAutoFit/>
            </a:bodyPr>
            <a:lstStyle/>
            <a:p>
              <a:pPr algn="ctr"/>
              <a:r>
                <a:rPr lang="en-US" sz="825" dirty="0"/>
                <a:t>Year(s)</a:t>
              </a:r>
            </a:p>
          </p:txBody>
        </p:sp>
        <p:pic>
          <p:nvPicPr>
            <p:cNvPr id="59" name="Picture 58" descr="time.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679753" y="4135319"/>
              <a:ext cx="172720" cy="341354"/>
            </a:xfrm>
            <a:prstGeom prst="rect">
              <a:avLst/>
            </a:prstGeom>
          </p:spPr>
        </p:pic>
      </p:grpSp>
      <p:grpSp>
        <p:nvGrpSpPr>
          <p:cNvPr id="15" name="Group 14"/>
          <p:cNvGrpSpPr/>
          <p:nvPr/>
        </p:nvGrpSpPr>
        <p:grpSpPr>
          <a:xfrm>
            <a:off x="2200993" y="4869405"/>
            <a:ext cx="629643" cy="256016"/>
            <a:chOff x="1410657" y="6492540"/>
            <a:chExt cx="839524" cy="341354"/>
          </a:xfrm>
        </p:grpSpPr>
        <p:sp>
          <p:nvSpPr>
            <p:cNvPr id="52" name="TextBox 51"/>
            <p:cNvSpPr txBox="1"/>
            <p:nvPr/>
          </p:nvSpPr>
          <p:spPr>
            <a:xfrm>
              <a:off x="1540157" y="6505792"/>
              <a:ext cx="710024" cy="292387"/>
            </a:xfrm>
            <a:prstGeom prst="rect">
              <a:avLst/>
            </a:prstGeom>
            <a:solidFill>
              <a:schemeClr val="bg1"/>
            </a:solidFill>
            <a:ln>
              <a:solidFill>
                <a:srgbClr val="000000"/>
              </a:solidFill>
            </a:ln>
            <a:effectLst>
              <a:outerShdw blurRad="63500" dist="63500" dir="2700000" sx="101000" sy="101000" algn="tl" rotWithShape="0">
                <a:srgbClr val="000000">
                  <a:alpha val="60000"/>
                </a:srgbClr>
              </a:outerShdw>
            </a:effectLst>
          </p:spPr>
          <p:txBody>
            <a:bodyPr wrap="none" rtlCol="0">
              <a:spAutoFit/>
            </a:bodyPr>
            <a:lstStyle/>
            <a:p>
              <a:pPr algn="ctr"/>
              <a:r>
                <a:rPr lang="en-US" sz="825" dirty="0"/>
                <a:t>Year(s)</a:t>
              </a:r>
            </a:p>
          </p:txBody>
        </p:sp>
        <p:pic>
          <p:nvPicPr>
            <p:cNvPr id="60" name="Picture 59" descr="time.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410657" y="6492540"/>
              <a:ext cx="172720" cy="341354"/>
            </a:xfrm>
            <a:prstGeom prst="rect">
              <a:avLst/>
            </a:prstGeom>
          </p:spPr>
        </p:pic>
      </p:grpSp>
      <p:sp>
        <p:nvSpPr>
          <p:cNvPr id="14" name="Slide Number Placeholder 13"/>
          <p:cNvSpPr>
            <a:spLocks noGrp="1"/>
          </p:cNvSpPr>
          <p:nvPr>
            <p:ph type="sldNum" sz="quarter" idx="12"/>
          </p:nvPr>
        </p:nvSpPr>
        <p:spPr/>
        <p:txBody>
          <a:bodyPr/>
          <a:lstStyle/>
          <a:p>
            <a:fld id="{80149149-8C21-2B45-9A08-A29B7F6116D0}" type="slidenum">
              <a:rPr lang="en-US" smtClean="0"/>
              <a:pPr/>
              <a:t>20</a:t>
            </a:fld>
            <a:endParaRPr lang="en-US"/>
          </a:p>
        </p:txBody>
      </p:sp>
      <p:sp>
        <p:nvSpPr>
          <p:cNvPr id="3" name="Date Placeholder 2">
            <a:extLst>
              <a:ext uri="{FF2B5EF4-FFF2-40B4-BE49-F238E27FC236}">
                <a16:creationId xmlns:a16="http://schemas.microsoft.com/office/drawing/2014/main" id="{DDF0CE72-6920-994B-8D4E-C744CC5A53A9}"/>
              </a:ext>
            </a:extLst>
          </p:cNvPr>
          <p:cNvSpPr>
            <a:spLocks noGrp="1"/>
          </p:cNvSpPr>
          <p:nvPr>
            <p:ph type="dt" sz="half" idx="10"/>
          </p:nvPr>
        </p:nvSpPr>
        <p:spPr/>
        <p:txBody>
          <a:bodyPr/>
          <a:lstStyle/>
          <a:p>
            <a:fld id="{A36BB258-C9A4-4E4E-9A09-DCC88B0655DD}" type="datetime1">
              <a:rPr lang="en-US" smtClean="0"/>
              <a:t>3/4/19</a:t>
            </a:fld>
            <a:endParaRPr lang="en-US"/>
          </a:p>
        </p:txBody>
      </p:sp>
      <p:sp>
        <p:nvSpPr>
          <p:cNvPr id="16" name="Footer Placeholder 15">
            <a:extLst>
              <a:ext uri="{FF2B5EF4-FFF2-40B4-BE49-F238E27FC236}">
                <a16:creationId xmlns:a16="http://schemas.microsoft.com/office/drawing/2014/main" id="{B7C053F0-9827-F445-998B-4ACCC4C7BD34}"/>
              </a:ext>
            </a:extLst>
          </p:cNvPr>
          <p:cNvSpPr>
            <a:spLocks noGrp="1"/>
          </p:cNvSpPr>
          <p:nvPr>
            <p:ph type="ftr" sz="quarter" idx="11"/>
          </p:nvPr>
        </p:nvSpPr>
        <p:spPr/>
        <p:txBody>
          <a:bodyPr/>
          <a:lstStyle/>
          <a:p>
            <a:r>
              <a:rPr lang="en-US"/>
              <a:t>Simone.Campana@cern.ch</a:t>
            </a:r>
          </a:p>
        </p:txBody>
      </p:sp>
    </p:spTree>
    <p:custDataLst>
      <p:tags r:id="rId1"/>
    </p:custDataLst>
    <p:extLst>
      <p:ext uri="{BB962C8B-B14F-4D97-AF65-F5344CB8AC3E}">
        <p14:creationId xmlns:p14="http://schemas.microsoft.com/office/powerpoint/2010/main" val="3863777062"/>
      </p:ext>
    </p:extLst>
  </p:cSld>
  <p:clrMapOvr>
    <a:masterClrMapping/>
  </p:clrMapOvr>
  <mc:AlternateContent xmlns:mc="http://schemas.openxmlformats.org/markup-compatibility/2006" xmlns:p14="http://schemas.microsoft.com/office/powerpoint/2010/main">
    <mc:Choice Requires="p14">
      <p:transition spd="slow" p14:dur="2000" advTm="8096"/>
    </mc:Choice>
    <mc:Fallback xmlns="">
      <p:transition xmlns:p14="http://schemas.microsoft.com/office/powerpoint/2010/main" spd="slow" advTm="8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1120458" y="2065661"/>
            <a:ext cx="6435054" cy="2686723"/>
            <a:chOff x="310820" y="2754214"/>
            <a:chExt cx="8580071" cy="3582297"/>
          </a:xfrm>
          <a:solidFill>
            <a:srgbClr val="BBD3F8"/>
          </a:solidFill>
          <a:effectLst>
            <a:outerShdw blurRad="50800" dist="38100" dir="5400000" algn="t" rotWithShape="0">
              <a:prstClr val="black">
                <a:alpha val="40000"/>
              </a:prstClr>
            </a:outerShdw>
          </a:effectLst>
        </p:grpSpPr>
        <p:grpSp>
          <p:nvGrpSpPr>
            <p:cNvPr id="27" name="Group 26"/>
            <p:cNvGrpSpPr/>
            <p:nvPr/>
          </p:nvGrpSpPr>
          <p:grpSpPr>
            <a:xfrm>
              <a:off x="310820" y="2754214"/>
              <a:ext cx="8580071" cy="3582297"/>
              <a:chOff x="310820" y="2754214"/>
              <a:chExt cx="8580071" cy="3582297"/>
            </a:xfrm>
            <a:grpFill/>
          </p:grpSpPr>
          <p:sp>
            <p:nvSpPr>
              <p:cNvPr id="45" name="Rectangle 44"/>
              <p:cNvSpPr/>
              <p:nvPr/>
            </p:nvSpPr>
            <p:spPr>
              <a:xfrm>
                <a:off x="310820" y="2754214"/>
                <a:ext cx="8530814" cy="358229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 name="Rectangle 20"/>
              <p:cNvSpPr/>
              <p:nvPr/>
            </p:nvSpPr>
            <p:spPr>
              <a:xfrm>
                <a:off x="945521" y="3485735"/>
                <a:ext cx="7239896" cy="2603350"/>
              </a:xfrm>
              <a:prstGeom prst="rect">
                <a:avLst/>
              </a:prstGeom>
              <a:grpFill/>
              <a:ln>
                <a:solidFill>
                  <a:schemeClr val="tx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TextBox 21"/>
              <p:cNvSpPr txBox="1"/>
              <p:nvPr/>
            </p:nvSpPr>
            <p:spPr>
              <a:xfrm>
                <a:off x="6173737" y="5852416"/>
                <a:ext cx="2717154" cy="400109"/>
              </a:xfrm>
              <a:prstGeom prst="rect">
                <a:avLst/>
              </a:prstGeom>
              <a:grpFill/>
              <a:ln>
                <a:solidFill>
                  <a:srgbClr val="0070C0"/>
                </a:solidFill>
              </a:ln>
            </p:spPr>
            <p:txBody>
              <a:bodyPr wrap="none" rtlCol="0">
                <a:spAutoFit/>
              </a:bodyPr>
              <a:lstStyle/>
              <a:p>
                <a:r>
                  <a:rPr lang="en-US" sz="1350" dirty="0"/>
                  <a:t>“Offline” - Asynchronous</a:t>
                </a:r>
              </a:p>
            </p:txBody>
          </p:sp>
          <p:cxnSp>
            <p:nvCxnSpPr>
              <p:cNvPr id="28" name="Elbow Connector 27"/>
              <p:cNvCxnSpPr>
                <a:stCxn id="16" idx="2"/>
              </p:cNvCxnSpPr>
              <p:nvPr/>
            </p:nvCxnSpPr>
            <p:spPr>
              <a:xfrm rot="10800000" flipV="1">
                <a:off x="1434629" y="3163005"/>
                <a:ext cx="3182620" cy="419549"/>
              </a:xfrm>
              <a:prstGeom prst="bentConnector2">
                <a:avLst/>
              </a:prstGeom>
              <a:grpFill/>
              <a:ln w="3810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2387046" y="4256250"/>
                <a:ext cx="503815" cy="6841"/>
              </a:xfrm>
              <a:prstGeom prst="straightConnector1">
                <a:avLst/>
              </a:prstGeom>
              <a:grpFill/>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a:off x="3965866" y="4256250"/>
                <a:ext cx="1147249" cy="489415"/>
              </a:xfrm>
              <a:prstGeom prst="bentConnector2">
                <a:avLst/>
              </a:prstGeom>
              <a:grpFill/>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p:cNvCxnSpPr/>
              <p:nvPr/>
            </p:nvCxnSpPr>
            <p:spPr>
              <a:xfrm rot="10800000" flipV="1">
                <a:off x="5291610" y="4273002"/>
                <a:ext cx="922888" cy="492892"/>
              </a:xfrm>
              <a:prstGeom prst="bentConnector3">
                <a:avLst>
                  <a:gd name="adj1" fmla="val 100123"/>
                </a:avLst>
              </a:prstGeom>
              <a:grpFill/>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rot="5400000" flipH="1">
                <a:off x="2598016" y="4121116"/>
                <a:ext cx="7835" cy="1652860"/>
              </a:xfrm>
              <a:prstGeom prst="bentConnector3">
                <a:avLst>
                  <a:gd name="adj1" fmla="val -2917677"/>
                </a:avLst>
              </a:prstGeom>
              <a:grpFill/>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pic>
          <p:nvPicPr>
            <p:cNvPr id="29" name="Picture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0865" y="3571538"/>
              <a:ext cx="1247045" cy="1387737"/>
            </a:xfrm>
            <a:prstGeom prst="rect">
              <a:avLst/>
            </a:prstGeom>
            <a:grpFill/>
            <a:effectLst>
              <a:outerShdw blurRad="50800" dist="38100" dir="5400000" algn="t" rotWithShape="0">
                <a:prstClr val="black">
                  <a:alpha val="40000"/>
                </a:prstClr>
              </a:outerShdw>
            </a:effectLst>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6758" y="3577529"/>
              <a:ext cx="1062056" cy="1373677"/>
            </a:xfrm>
            <a:prstGeom prst="rect">
              <a:avLst/>
            </a:prstGeom>
            <a:grpFill/>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2889" y="3593053"/>
              <a:ext cx="1774546" cy="1381611"/>
            </a:xfrm>
            <a:prstGeom prst="rect">
              <a:avLst/>
            </a:prstGeom>
            <a:grpFill/>
            <a:effectLst>
              <a:outerShdw blurRad="50800" dist="38100" dir="5400000" algn="t" rotWithShape="0">
                <a:prstClr val="black">
                  <a:alpha val="40000"/>
                </a:prstClr>
              </a:outerShdw>
            </a:effectLst>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09228" y="4728997"/>
              <a:ext cx="1804297" cy="1314996"/>
            </a:xfrm>
            <a:prstGeom prst="rect">
              <a:avLst/>
            </a:prstGeom>
            <a:grpFill/>
            <a:effectLst>
              <a:outerShdw blurRad="50800" dist="38100" dir="5400000" algn="t" rotWithShape="0">
                <a:prstClr val="black">
                  <a:alpha val="40000"/>
                </a:prstClr>
              </a:outerShdw>
            </a:effectLst>
          </p:spPr>
        </p:pic>
      </p:grpSp>
      <p:sp>
        <p:nvSpPr>
          <p:cNvPr id="19" name="Rectangle 18"/>
          <p:cNvSpPr/>
          <p:nvPr/>
        </p:nvSpPr>
        <p:spPr>
          <a:xfrm>
            <a:off x="1645757" y="855233"/>
            <a:ext cx="5421855" cy="1202167"/>
          </a:xfrm>
          <a:prstGeom prst="rect">
            <a:avLst/>
          </a:prstGeom>
          <a:solidFill>
            <a:schemeClr val="accent2">
              <a:lumMod val="40000"/>
              <a:lumOff val="60000"/>
            </a:schemeClr>
          </a:solidFill>
          <a:ln>
            <a:solidFill>
              <a:schemeClr val="tx1">
                <a:lumMod val="60000"/>
                <a:lumOff val="40000"/>
              </a:schemeClr>
            </a:solidFill>
          </a:ln>
          <a:effectLst>
            <a:glow rad="70000">
              <a:schemeClr val="accent1">
                <a:tint val="30000"/>
                <a:shade val="95000"/>
                <a:satMod val="300000"/>
                <a:alpha val="50000"/>
              </a:schemeClr>
            </a:glow>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4659626" y="115444"/>
            <a:ext cx="4027175" cy="649794"/>
          </a:xfrm>
          <a:solidFill>
            <a:schemeClr val="tx1">
              <a:lumMod val="20000"/>
              <a:lumOff val="80000"/>
            </a:schemeClr>
          </a:solidFill>
        </p:spPr>
        <p:txBody>
          <a:bodyPr>
            <a:normAutofit fontScale="90000"/>
          </a:bodyPr>
          <a:lstStyle/>
          <a:p>
            <a:pPr algn="ctr">
              <a:lnSpc>
                <a:spcPct val="80000"/>
              </a:lnSpc>
            </a:pPr>
            <a:r>
              <a:rPr lang="en-US" sz="1800" dirty="0"/>
              <a:t>HEP Computing: </a:t>
            </a:r>
            <a:br>
              <a:rPr lang="en-US" sz="1800" dirty="0"/>
            </a:br>
            <a:r>
              <a:rPr lang="en-US" sz="1800" dirty="0"/>
              <a:t>make “Big Data” into “Useful Data”</a:t>
            </a:r>
            <a:r>
              <a:rPr lang="en-US" sz="2800" dirty="0"/>
              <a:t> </a:t>
            </a:r>
          </a:p>
        </p:txBody>
      </p:sp>
      <p:sp>
        <p:nvSpPr>
          <p:cNvPr id="4" name="Date Placeholder 3"/>
          <p:cNvSpPr>
            <a:spLocks noGrp="1"/>
          </p:cNvSpPr>
          <p:nvPr>
            <p:ph type="dt" sz="half" idx="2"/>
          </p:nvPr>
        </p:nvSpPr>
        <p:spPr/>
        <p:txBody>
          <a:bodyPr/>
          <a:lstStyle/>
          <a:p>
            <a:fld id="{387210CF-EF02-A744-80A1-71BDB1001AFB}" type="datetime1">
              <a:rPr lang="en-US" smtClean="0"/>
              <a:t>3/4/19</a:t>
            </a:fld>
            <a:endParaRPr lang="en-US" dirty="0"/>
          </a:p>
        </p:txBody>
      </p:sp>
      <p:sp>
        <p:nvSpPr>
          <p:cNvPr id="5" name="Footer Placeholder 4"/>
          <p:cNvSpPr>
            <a:spLocks noGrp="1"/>
          </p:cNvSpPr>
          <p:nvPr>
            <p:ph type="ftr" sz="quarter" idx="3"/>
          </p:nvPr>
        </p:nvSpPr>
        <p:spPr/>
        <p:txBody>
          <a:bodyPr/>
          <a:lstStyle/>
          <a:p>
            <a:r>
              <a:rPr lang="en-US"/>
              <a:t>Simone.Campana@cern.ch</a:t>
            </a:r>
            <a:endParaRPr lang="en-US" dirty="0"/>
          </a:p>
        </p:txBody>
      </p:sp>
      <p:sp>
        <p:nvSpPr>
          <p:cNvPr id="6" name="Slide Number Placeholder 5"/>
          <p:cNvSpPr>
            <a:spLocks noGrp="1"/>
          </p:cNvSpPr>
          <p:nvPr>
            <p:ph type="sldNum" sz="quarter" idx="4"/>
          </p:nvPr>
        </p:nvSpPr>
        <p:spPr/>
        <p:txBody>
          <a:bodyPr/>
          <a:lstStyle/>
          <a:p>
            <a:fld id="{17918391-D411-FE40-AAD7-861AE5233E0E}" type="slidenum">
              <a:rPr lang="en-US" smtClean="0"/>
              <a:pPr/>
              <a:t>21</a:t>
            </a:fld>
            <a:endParaRPr lang="en-US" dirty="0"/>
          </a:p>
        </p:txBody>
      </p:sp>
      <p:sp>
        <p:nvSpPr>
          <p:cNvPr id="8" name="Rectangle 7"/>
          <p:cNvSpPr/>
          <p:nvPr/>
        </p:nvSpPr>
        <p:spPr>
          <a:xfrm>
            <a:off x="2872129" y="1210235"/>
            <a:ext cx="927848" cy="597050"/>
          </a:xfrm>
          <a:prstGeom prst="rect">
            <a:avLst/>
          </a:prstGeom>
          <a:effectLst>
            <a:glow rad="63500">
              <a:schemeClr val="dk1">
                <a:tint val="30000"/>
                <a:shade val="95000"/>
                <a:satMod val="300000"/>
                <a:alpha val="50000"/>
              </a:schemeClr>
            </a:glow>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L1 Trigger (HW)</a:t>
            </a:r>
          </a:p>
        </p:txBody>
      </p:sp>
      <p:sp>
        <p:nvSpPr>
          <p:cNvPr id="9" name="Rectangle 8"/>
          <p:cNvSpPr/>
          <p:nvPr/>
        </p:nvSpPr>
        <p:spPr>
          <a:xfrm>
            <a:off x="4583937" y="1211580"/>
            <a:ext cx="942640" cy="597050"/>
          </a:xfrm>
          <a:prstGeom prst="rect">
            <a:avLst/>
          </a:prstGeom>
          <a:effectLst>
            <a:glow rad="63500">
              <a:schemeClr val="dk1">
                <a:tint val="30000"/>
                <a:shade val="95000"/>
                <a:satMod val="300000"/>
                <a:alpha val="50000"/>
              </a:schemeClr>
            </a:glow>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HL Trigger (SW)</a:t>
            </a:r>
          </a:p>
        </p:txBody>
      </p:sp>
      <p:sp>
        <p:nvSpPr>
          <p:cNvPr id="10" name="Right Arrow 9"/>
          <p:cNvSpPr/>
          <p:nvPr/>
        </p:nvSpPr>
        <p:spPr>
          <a:xfrm rot="5400000">
            <a:off x="3021391" y="859267"/>
            <a:ext cx="371139" cy="298525"/>
          </a:xfrm>
          <a:prstGeom prst="rightArrow">
            <a:avLst/>
          </a:prstGeom>
          <a:solidFill>
            <a:schemeClr val="tx1">
              <a:lumMod val="60000"/>
              <a:lumOff val="40000"/>
            </a:schemeClr>
          </a:solidFill>
          <a:effectLst>
            <a:glow rad="70000">
              <a:schemeClr val="accent1">
                <a:tint val="30000"/>
                <a:shade val="95000"/>
                <a:satMod val="300000"/>
                <a:alpha val="50000"/>
              </a:schemeClr>
            </a:glow>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extBox 10"/>
          <p:cNvSpPr txBox="1"/>
          <p:nvPr/>
        </p:nvSpPr>
        <p:spPr>
          <a:xfrm>
            <a:off x="2258943" y="840518"/>
            <a:ext cx="804728" cy="276999"/>
          </a:xfrm>
          <a:prstGeom prst="rect">
            <a:avLst/>
          </a:prstGeom>
          <a:noFill/>
        </p:spPr>
        <p:txBody>
          <a:bodyPr wrap="none" rtlCol="0">
            <a:spAutoFit/>
          </a:bodyPr>
          <a:lstStyle/>
          <a:p>
            <a:r>
              <a:rPr lang="en-US" sz="1200" dirty="0"/>
              <a:t>~40 MHz</a:t>
            </a:r>
          </a:p>
        </p:txBody>
      </p:sp>
      <p:sp>
        <p:nvSpPr>
          <p:cNvPr id="12" name="Right Arrow 11"/>
          <p:cNvSpPr/>
          <p:nvPr/>
        </p:nvSpPr>
        <p:spPr>
          <a:xfrm>
            <a:off x="3970755" y="1316467"/>
            <a:ext cx="540572" cy="298525"/>
          </a:xfrm>
          <a:prstGeom prst="rightArrow">
            <a:avLst/>
          </a:prstGeom>
          <a:solidFill>
            <a:schemeClr val="tx1">
              <a:lumMod val="60000"/>
              <a:lumOff val="40000"/>
            </a:schemeClr>
          </a:solidFill>
          <a:effectLst>
            <a:glow rad="70000">
              <a:schemeClr val="accent1">
                <a:tint val="30000"/>
                <a:shade val="95000"/>
                <a:satMod val="300000"/>
                <a:alpha val="50000"/>
              </a:schemeClr>
            </a:glow>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3769048" y="1566583"/>
            <a:ext cx="839067" cy="276999"/>
          </a:xfrm>
          <a:prstGeom prst="rect">
            <a:avLst/>
          </a:prstGeom>
          <a:noFill/>
        </p:spPr>
        <p:txBody>
          <a:bodyPr wrap="none" rtlCol="0">
            <a:spAutoFit/>
          </a:bodyPr>
          <a:lstStyle/>
          <a:p>
            <a:r>
              <a:rPr lang="en-US" sz="1200" dirty="0"/>
              <a:t>~100 kHz</a:t>
            </a:r>
          </a:p>
        </p:txBody>
      </p:sp>
      <p:sp>
        <p:nvSpPr>
          <p:cNvPr id="14" name="Right Arrow 13"/>
          <p:cNvSpPr/>
          <p:nvPr/>
        </p:nvSpPr>
        <p:spPr>
          <a:xfrm rot="5400000">
            <a:off x="4852881" y="1867797"/>
            <a:ext cx="387275" cy="298525"/>
          </a:xfrm>
          <a:prstGeom prst="rightArrow">
            <a:avLst/>
          </a:prstGeom>
          <a:solidFill>
            <a:schemeClr val="tx1">
              <a:lumMod val="60000"/>
              <a:lumOff val="40000"/>
            </a:schemeClr>
          </a:solidFill>
          <a:effectLst>
            <a:glow rad="70000">
              <a:schemeClr val="accent1">
                <a:tint val="30000"/>
                <a:shade val="95000"/>
                <a:satMod val="300000"/>
                <a:alpha val="50000"/>
              </a:schemeClr>
            </a:glow>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TextBox 14"/>
          <p:cNvSpPr txBox="1"/>
          <p:nvPr/>
        </p:nvSpPr>
        <p:spPr>
          <a:xfrm>
            <a:off x="5098961" y="1806929"/>
            <a:ext cx="667896" cy="276999"/>
          </a:xfrm>
          <a:prstGeom prst="rect">
            <a:avLst/>
          </a:prstGeom>
          <a:noFill/>
        </p:spPr>
        <p:txBody>
          <a:bodyPr wrap="none" rtlCol="0">
            <a:spAutoFit/>
          </a:bodyPr>
          <a:lstStyle/>
          <a:p>
            <a:r>
              <a:rPr lang="en-US" sz="1200" dirty="0"/>
              <a:t>~1 kHz</a:t>
            </a:r>
          </a:p>
        </p:txBody>
      </p:sp>
      <p:sp>
        <p:nvSpPr>
          <p:cNvPr id="18" name="TextBox 17"/>
          <p:cNvSpPr txBox="1"/>
          <p:nvPr/>
        </p:nvSpPr>
        <p:spPr>
          <a:xfrm>
            <a:off x="3332018" y="848053"/>
            <a:ext cx="646331" cy="276999"/>
          </a:xfrm>
          <a:prstGeom prst="rect">
            <a:avLst/>
          </a:prstGeom>
          <a:noFill/>
        </p:spPr>
        <p:txBody>
          <a:bodyPr wrap="none" rtlCol="0">
            <a:spAutoFit/>
          </a:bodyPr>
          <a:lstStyle/>
          <a:p>
            <a:r>
              <a:rPr lang="en-US" sz="1200" dirty="0"/>
              <a:t>~ PB/s</a:t>
            </a:r>
          </a:p>
        </p:txBody>
      </p:sp>
      <p:sp>
        <p:nvSpPr>
          <p:cNvPr id="20" name="TextBox 19"/>
          <p:cNvSpPr txBox="1"/>
          <p:nvPr/>
        </p:nvSpPr>
        <p:spPr>
          <a:xfrm>
            <a:off x="5663739" y="853960"/>
            <a:ext cx="1758875" cy="438582"/>
          </a:xfrm>
          <a:prstGeom prst="rect">
            <a:avLst/>
          </a:prstGeom>
          <a:solidFill>
            <a:schemeClr val="tx1">
              <a:lumMod val="20000"/>
              <a:lumOff val="80000"/>
            </a:schemeClr>
          </a:solidFill>
          <a:ln>
            <a:solidFill>
              <a:schemeClr val="tx1">
                <a:lumMod val="60000"/>
                <a:lumOff val="40000"/>
              </a:schemeClr>
            </a:solidFill>
          </a:ln>
        </p:spPr>
        <p:txBody>
          <a:bodyPr wrap="square" rtlCol="0">
            <a:spAutoFit/>
          </a:bodyPr>
          <a:lstStyle/>
          <a:p>
            <a:r>
              <a:rPr lang="en-US" sz="1350" dirty="0"/>
              <a:t>“Online” – Real time</a:t>
            </a:r>
          </a:p>
          <a:p>
            <a:r>
              <a:rPr lang="en-US" sz="900" dirty="0"/>
              <a:t>Funded as part of the detector</a:t>
            </a:r>
          </a:p>
        </p:txBody>
      </p:sp>
      <p:sp>
        <p:nvSpPr>
          <p:cNvPr id="16" name="Can 15"/>
          <p:cNvSpPr/>
          <p:nvPr/>
        </p:nvSpPr>
        <p:spPr>
          <a:xfrm>
            <a:off x="4605936" y="2243162"/>
            <a:ext cx="710005" cy="258184"/>
          </a:xfrm>
          <a:prstGeom prst="can">
            <a:avLst/>
          </a:prstGeom>
          <a:solidFill>
            <a:srgbClr val="92D050"/>
          </a:solidFill>
          <a:effectLst>
            <a:glow rad="70000">
              <a:schemeClr val="accent1">
                <a:tint val="30000"/>
                <a:shade val="95000"/>
                <a:satMod val="300000"/>
                <a:alpha val="50000"/>
              </a:schemeClr>
            </a:glow>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5382274" y="2194753"/>
            <a:ext cx="1831000" cy="276999"/>
          </a:xfrm>
          <a:prstGeom prst="rect">
            <a:avLst/>
          </a:prstGeom>
          <a:noFill/>
        </p:spPr>
        <p:txBody>
          <a:bodyPr wrap="none" rtlCol="0">
            <a:spAutoFit/>
          </a:bodyPr>
          <a:lstStyle/>
          <a:p>
            <a:r>
              <a:rPr lang="en-US" sz="1200" dirty="0"/>
              <a:t>“Raw Data” ~ 1-10 GB/s</a:t>
            </a:r>
          </a:p>
        </p:txBody>
      </p: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10539" y="16493"/>
            <a:ext cx="1258644" cy="839096"/>
          </a:xfrm>
          <a:prstGeom prst="rect">
            <a:avLst/>
          </a:prstGeom>
        </p:spPr>
      </p:pic>
    </p:spTree>
    <p:extLst>
      <p:ext uri="{BB962C8B-B14F-4D97-AF65-F5344CB8AC3E}">
        <p14:creationId xmlns:p14="http://schemas.microsoft.com/office/powerpoint/2010/main" val="256032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a:xfrm>
            <a:off x="1371600" y="0"/>
            <a:ext cx="6286500" cy="857250"/>
          </a:xfrm>
          <a:solidFill>
            <a:srgbClr val="000000"/>
          </a:solidFill>
          <a:ln>
            <a:noFill/>
          </a:ln>
        </p:spPr>
        <p:txBody>
          <a:bodyPr>
            <a:normAutofit/>
          </a:bodyPr>
          <a:lstStyle/>
          <a:p>
            <a:pPr eaLnBrk="1" hangingPunct="1"/>
            <a:r>
              <a:rPr lang="en-US" sz="1650" b="1" dirty="0">
                <a:solidFill>
                  <a:srgbClr val="FFFFFF"/>
                </a:solidFill>
                <a:latin typeface="Arial" panose="020B0604020202020204" pitchFamily="34" charset="0"/>
                <a:cs typeface="Arial" panose="020B0604020202020204" pitchFamily="34" charset="0"/>
              </a:rPr>
              <a:t>CERN Computer Centre  (Tier-0): </a:t>
            </a:r>
            <a:br>
              <a:rPr lang="en-US" sz="1650" b="1" dirty="0">
                <a:solidFill>
                  <a:srgbClr val="FFFFFF"/>
                </a:solidFill>
                <a:latin typeface="Arial" panose="020B0604020202020204" pitchFamily="34" charset="0"/>
                <a:cs typeface="Arial" panose="020B0604020202020204" pitchFamily="34" charset="0"/>
              </a:rPr>
            </a:br>
            <a:r>
              <a:rPr lang="en-US" sz="1650" dirty="0">
                <a:solidFill>
                  <a:srgbClr val="FFFFFF"/>
                </a:solidFill>
                <a:latin typeface="Arial" panose="020B0604020202020204" pitchFamily="34" charset="0"/>
                <a:cs typeface="Arial" panose="020B0604020202020204" pitchFamily="34" charset="0"/>
              </a:rPr>
              <a:t>Acquisition, First pass reconstruction, Storage &amp; Distribution</a:t>
            </a:r>
          </a:p>
        </p:txBody>
      </p:sp>
      <p:pic>
        <p:nvPicPr>
          <p:cNvPr id="25602" name="Picture 2" descr="C:\NSS_talk_material\Tier-0.gif"/>
          <p:cNvPicPr>
            <a:picLocks noChangeAspect="1" noChangeArrowheads="1" noCrop="1"/>
          </p:cNvPicPr>
          <p:nvPr/>
        </p:nvPicPr>
        <p:blipFill>
          <a:blip r:embed="rId3" cstate="print"/>
          <a:srcRect/>
          <a:stretch>
            <a:fillRect/>
          </a:stretch>
        </p:blipFill>
        <p:spPr bwMode="auto">
          <a:xfrm>
            <a:off x="604254" y="0"/>
            <a:ext cx="7414350" cy="5145564"/>
          </a:xfrm>
          <a:prstGeom prst="rect">
            <a:avLst/>
          </a:prstGeom>
          <a:noFill/>
          <a:ln w="9525">
            <a:noFill/>
            <a:miter lim="800000"/>
            <a:headEnd/>
            <a:tailEnd/>
          </a:ln>
        </p:spPr>
      </p:pic>
      <p:sp>
        <p:nvSpPr>
          <p:cNvPr id="18" name="TextBox 17"/>
          <p:cNvSpPr txBox="1"/>
          <p:nvPr/>
        </p:nvSpPr>
        <p:spPr>
          <a:xfrm>
            <a:off x="4066826" y="3393817"/>
            <a:ext cx="1864789" cy="253916"/>
          </a:xfrm>
          <a:prstGeom prst="rect">
            <a:avLst/>
          </a:prstGeom>
          <a:solidFill>
            <a:schemeClr val="accent2">
              <a:lumMod val="75000"/>
            </a:schemeClr>
          </a:solidFill>
          <a:effectLst/>
        </p:spPr>
        <p:txBody>
          <a:bodyPr wrap="square">
            <a:spAutoFit/>
          </a:bodyPr>
          <a:lstStyle/>
          <a:p>
            <a:pPr algn="ctr">
              <a:defRPr/>
            </a:pPr>
            <a:r>
              <a:rPr lang="en-US" sz="1050" b="1" dirty="0">
                <a:solidFill>
                  <a:srgbClr val="FFFFFF"/>
                </a:solidFill>
              </a:rPr>
              <a:t>ATLAS </a:t>
            </a:r>
            <a:r>
              <a:rPr lang="en-US" sz="1050" dirty="0">
                <a:solidFill>
                  <a:srgbClr val="FFFFFF"/>
                </a:solidFill>
              </a:rPr>
              <a:t>~320 MB/sec</a:t>
            </a:r>
          </a:p>
        </p:txBody>
      </p:sp>
      <p:sp>
        <p:nvSpPr>
          <p:cNvPr id="19" name="TextBox 18"/>
          <p:cNvSpPr txBox="1"/>
          <p:nvPr/>
        </p:nvSpPr>
        <p:spPr>
          <a:xfrm>
            <a:off x="3801579" y="4391066"/>
            <a:ext cx="1690167" cy="253916"/>
          </a:xfrm>
          <a:prstGeom prst="rect">
            <a:avLst/>
          </a:prstGeom>
          <a:solidFill>
            <a:schemeClr val="accent2">
              <a:lumMod val="75000"/>
            </a:schemeClr>
          </a:solidFill>
          <a:effectLst/>
        </p:spPr>
        <p:txBody>
          <a:bodyPr wrap="square">
            <a:spAutoFit/>
          </a:bodyPr>
          <a:lstStyle/>
          <a:p>
            <a:pPr algn="ctr">
              <a:defRPr/>
            </a:pPr>
            <a:r>
              <a:rPr lang="en-US" sz="1050" b="1" dirty="0">
                <a:solidFill>
                  <a:srgbClr val="FFFFFF"/>
                </a:solidFill>
              </a:rPr>
              <a:t>CMS </a:t>
            </a:r>
            <a:r>
              <a:rPr lang="en-US" sz="1050" dirty="0">
                <a:solidFill>
                  <a:srgbClr val="FFFFFF"/>
                </a:solidFill>
              </a:rPr>
              <a:t>~220 MB/sec</a:t>
            </a:r>
          </a:p>
        </p:txBody>
      </p:sp>
      <p:sp>
        <p:nvSpPr>
          <p:cNvPr id="20" name="TextBox 19"/>
          <p:cNvSpPr txBox="1"/>
          <p:nvPr/>
        </p:nvSpPr>
        <p:spPr>
          <a:xfrm>
            <a:off x="1371600" y="3233660"/>
            <a:ext cx="1657350" cy="253916"/>
          </a:xfrm>
          <a:prstGeom prst="rect">
            <a:avLst/>
          </a:prstGeom>
          <a:solidFill>
            <a:schemeClr val="accent2">
              <a:lumMod val="75000"/>
            </a:schemeClr>
          </a:solidFill>
          <a:effectLst/>
        </p:spPr>
        <p:txBody>
          <a:bodyPr wrap="square">
            <a:spAutoFit/>
          </a:bodyPr>
          <a:lstStyle/>
          <a:p>
            <a:pPr algn="ctr">
              <a:defRPr/>
            </a:pPr>
            <a:r>
              <a:rPr lang="en-US" sz="1050" b="1" dirty="0" err="1">
                <a:solidFill>
                  <a:srgbClr val="FFFFFF"/>
                </a:solidFill>
              </a:rPr>
              <a:t>LHCb</a:t>
            </a:r>
            <a:r>
              <a:rPr lang="en-US" sz="1050" b="1" dirty="0">
                <a:solidFill>
                  <a:srgbClr val="FFFFFF"/>
                </a:solidFill>
              </a:rPr>
              <a:t> </a:t>
            </a:r>
            <a:r>
              <a:rPr lang="en-US" sz="1050" dirty="0">
                <a:solidFill>
                  <a:srgbClr val="FFFFFF"/>
                </a:solidFill>
              </a:rPr>
              <a:t>~50 MB/sec</a:t>
            </a:r>
          </a:p>
        </p:txBody>
      </p:sp>
      <p:sp>
        <p:nvSpPr>
          <p:cNvPr id="13" name="TextBox 12"/>
          <p:cNvSpPr txBox="1"/>
          <p:nvPr/>
        </p:nvSpPr>
        <p:spPr>
          <a:xfrm>
            <a:off x="1371600" y="3459897"/>
            <a:ext cx="1657350" cy="253916"/>
          </a:xfrm>
          <a:prstGeom prst="rect">
            <a:avLst/>
          </a:prstGeom>
          <a:solidFill>
            <a:srgbClr val="4F81BD"/>
          </a:solidFill>
        </p:spPr>
        <p:txBody>
          <a:bodyPr wrap="square" rtlCol="0">
            <a:spAutoFit/>
          </a:bodyPr>
          <a:lstStyle>
            <a:defPPr>
              <a:defRPr lang="en-US"/>
            </a:defPPr>
            <a:lvl1pPr algn="ctr">
              <a:defRPr sz="1400" b="1" i="1">
                <a:solidFill>
                  <a:srgbClr val="FFFFFF"/>
                </a:solidFill>
              </a:defRPr>
            </a:lvl1pPr>
          </a:lstStyle>
          <a:p>
            <a:r>
              <a:rPr lang="en-US" sz="1050" dirty="0"/>
              <a:t>2017: ~700 MB/sec</a:t>
            </a:r>
          </a:p>
        </p:txBody>
      </p:sp>
      <p:sp>
        <p:nvSpPr>
          <p:cNvPr id="14" name="TextBox 13"/>
          <p:cNvSpPr txBox="1"/>
          <p:nvPr/>
        </p:nvSpPr>
        <p:spPr>
          <a:xfrm>
            <a:off x="4066826" y="3624650"/>
            <a:ext cx="2034521" cy="253916"/>
          </a:xfrm>
          <a:prstGeom prst="rect">
            <a:avLst/>
          </a:prstGeom>
          <a:solidFill>
            <a:srgbClr val="4F81BD"/>
          </a:solidFill>
        </p:spPr>
        <p:txBody>
          <a:bodyPr wrap="square" rtlCol="0">
            <a:spAutoFit/>
          </a:bodyPr>
          <a:lstStyle/>
          <a:p>
            <a:pPr algn="ctr"/>
            <a:r>
              <a:rPr lang="en-US" sz="1050" b="1" i="1" dirty="0">
                <a:solidFill>
                  <a:srgbClr val="FFFFFF"/>
                </a:solidFill>
              </a:rPr>
              <a:t>2017: ~1 GB/sec</a:t>
            </a:r>
          </a:p>
        </p:txBody>
      </p:sp>
      <p:sp>
        <p:nvSpPr>
          <p:cNvPr id="21" name="TextBox 20"/>
          <p:cNvSpPr txBox="1"/>
          <p:nvPr/>
        </p:nvSpPr>
        <p:spPr>
          <a:xfrm>
            <a:off x="5670551" y="4049583"/>
            <a:ext cx="1987549" cy="253916"/>
          </a:xfrm>
          <a:prstGeom prst="rect">
            <a:avLst/>
          </a:prstGeom>
          <a:solidFill>
            <a:srgbClr val="4F81BD"/>
          </a:solidFill>
        </p:spPr>
        <p:txBody>
          <a:bodyPr wrap="square" rtlCol="0">
            <a:spAutoFit/>
          </a:bodyPr>
          <a:lstStyle/>
          <a:p>
            <a:pPr algn="ctr"/>
            <a:r>
              <a:rPr lang="en-US" sz="1050" b="1" i="1" dirty="0">
                <a:solidFill>
                  <a:srgbClr val="FFFFFF"/>
                </a:solidFill>
              </a:rPr>
              <a:t>2017 ~4GB/sec</a:t>
            </a:r>
          </a:p>
        </p:txBody>
      </p:sp>
      <p:sp>
        <p:nvSpPr>
          <p:cNvPr id="22" name="TextBox 21"/>
          <p:cNvSpPr txBox="1"/>
          <p:nvPr/>
        </p:nvSpPr>
        <p:spPr>
          <a:xfrm>
            <a:off x="3801579" y="4621519"/>
            <a:ext cx="1690167" cy="253916"/>
          </a:xfrm>
          <a:prstGeom prst="rect">
            <a:avLst/>
          </a:prstGeom>
          <a:solidFill>
            <a:srgbClr val="4F81BD"/>
          </a:solidFill>
        </p:spPr>
        <p:txBody>
          <a:bodyPr wrap="square" rtlCol="0">
            <a:spAutoFit/>
          </a:bodyPr>
          <a:lstStyle/>
          <a:p>
            <a:pPr algn="ctr"/>
            <a:r>
              <a:rPr lang="en-US" sz="1050" b="1" i="1" dirty="0">
                <a:solidFill>
                  <a:srgbClr val="FFFFFF"/>
                </a:solidFill>
              </a:rPr>
              <a:t>2017 ~600 MB/sec</a:t>
            </a:r>
          </a:p>
        </p:txBody>
      </p:sp>
      <p:sp>
        <p:nvSpPr>
          <p:cNvPr id="2" name="Rectangle 1"/>
          <p:cNvSpPr/>
          <p:nvPr/>
        </p:nvSpPr>
        <p:spPr>
          <a:xfrm>
            <a:off x="1143000" y="0"/>
            <a:ext cx="6981595" cy="923330"/>
          </a:xfrm>
          <a:prstGeom prst="rect">
            <a:avLst/>
          </a:prstGeom>
        </p:spPr>
        <p:txBody>
          <a:bodyPr wrap="square">
            <a:spAutoFit/>
          </a:bodyPr>
          <a:lstStyle/>
          <a:p>
            <a:pPr algn="ctr"/>
            <a:r>
              <a:rPr lang="en-US" sz="2700" b="1" dirty="0">
                <a:solidFill>
                  <a:srgbClr val="00264D"/>
                </a:solidFill>
                <a:latin typeface="Arial" panose="020B0604020202020204" pitchFamily="34" charset="0"/>
                <a:cs typeface="Arial" panose="020B0604020202020204" pitchFamily="34" charset="0"/>
              </a:rPr>
              <a:t>CERN Computer Centre:  Acquisition, Reconstruction, Storage &amp; Distribution</a:t>
            </a:r>
            <a:endParaRPr lang="en-US" sz="2700" b="1" dirty="0">
              <a:solidFill>
                <a:srgbClr val="00264D"/>
              </a:solidFill>
            </a:endParaRPr>
          </a:p>
        </p:txBody>
      </p:sp>
      <p:sp>
        <p:nvSpPr>
          <p:cNvPr id="6" name="TextBox 5"/>
          <p:cNvSpPr txBox="1"/>
          <p:nvPr/>
        </p:nvSpPr>
        <p:spPr>
          <a:xfrm>
            <a:off x="5670551" y="3795667"/>
            <a:ext cx="1982171" cy="253916"/>
          </a:xfrm>
          <a:prstGeom prst="rect">
            <a:avLst/>
          </a:prstGeom>
          <a:solidFill>
            <a:schemeClr val="accent2">
              <a:lumMod val="75000"/>
            </a:schemeClr>
          </a:solidFill>
          <a:effectLst/>
        </p:spPr>
        <p:txBody>
          <a:bodyPr wrap="square">
            <a:spAutoFit/>
          </a:bodyPr>
          <a:lstStyle/>
          <a:p>
            <a:pPr algn="ctr">
              <a:defRPr/>
            </a:pPr>
            <a:r>
              <a:rPr lang="en-US" sz="1050" b="1" dirty="0">
                <a:solidFill>
                  <a:srgbClr val="FFFFFF"/>
                </a:solidFill>
              </a:rPr>
              <a:t>ALICE </a:t>
            </a:r>
            <a:r>
              <a:rPr lang="en-US" sz="1050" dirty="0">
                <a:solidFill>
                  <a:srgbClr val="FFFFFF"/>
                </a:solidFill>
              </a:rPr>
              <a:t>1.25 GB/sec (ions)</a:t>
            </a:r>
          </a:p>
        </p:txBody>
      </p:sp>
    </p:spTree>
    <p:extLst>
      <p:ext uri="{BB962C8B-B14F-4D97-AF65-F5344CB8AC3E}">
        <p14:creationId xmlns:p14="http://schemas.microsoft.com/office/powerpoint/2010/main" val="3248955128"/>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464" y="-16772"/>
            <a:ext cx="8226854" cy="659917"/>
          </a:xfrm>
        </p:spPr>
        <p:txBody>
          <a:bodyPr>
            <a:normAutofit fontScale="90000"/>
          </a:bodyPr>
          <a:lstStyle/>
          <a:p>
            <a:r>
              <a:rPr lang="en-US" dirty="0"/>
              <a:t>CERN Facilities today</a:t>
            </a:r>
          </a:p>
        </p:txBody>
      </p:sp>
      <p:sp>
        <p:nvSpPr>
          <p:cNvPr id="4" name="Date Placeholder 3"/>
          <p:cNvSpPr>
            <a:spLocks noGrp="1"/>
          </p:cNvSpPr>
          <p:nvPr>
            <p:ph type="dt" sz="half" idx="2"/>
          </p:nvPr>
        </p:nvSpPr>
        <p:spPr/>
        <p:txBody>
          <a:bodyPr/>
          <a:lstStyle/>
          <a:p>
            <a:fld id="{B0C67A73-CD45-8C45-956E-E9789F755631}" type="datetime1">
              <a:rPr lang="en-US" smtClean="0"/>
              <a:t>3/4/19</a:t>
            </a:fld>
            <a:endParaRPr lang="en-US" dirty="0"/>
          </a:p>
        </p:txBody>
      </p:sp>
      <p:sp>
        <p:nvSpPr>
          <p:cNvPr id="5" name="Footer Placeholder 4"/>
          <p:cNvSpPr>
            <a:spLocks noGrp="1"/>
          </p:cNvSpPr>
          <p:nvPr>
            <p:ph type="ftr" sz="quarter" idx="3"/>
          </p:nvPr>
        </p:nvSpPr>
        <p:spPr/>
        <p:txBody>
          <a:bodyPr/>
          <a:lstStyle/>
          <a:p>
            <a:r>
              <a:rPr lang="en-US"/>
              <a:t>Simone.Campana@cern.ch</a:t>
            </a:r>
            <a:endParaRPr lang="en-US" dirty="0"/>
          </a:p>
        </p:txBody>
      </p:sp>
      <p:sp>
        <p:nvSpPr>
          <p:cNvPr id="6" name="Slide Number Placeholder 5"/>
          <p:cNvSpPr>
            <a:spLocks noGrp="1"/>
          </p:cNvSpPr>
          <p:nvPr>
            <p:ph type="sldNum" sz="quarter" idx="4"/>
          </p:nvPr>
        </p:nvSpPr>
        <p:spPr/>
        <p:txBody>
          <a:bodyPr/>
          <a:lstStyle/>
          <a:p>
            <a:fld id="{17918391-D411-FE40-AAD7-861AE5233E0E}" type="slidenum">
              <a:rPr lang="en-US" smtClean="0"/>
              <a:pPr/>
              <a:t>23</a:t>
            </a:fld>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63114"/>
            <a:ext cx="3846690" cy="2567248"/>
          </a:xfrm>
          <a:prstGeom prst="rect">
            <a:avLst/>
          </a:prstGeom>
        </p:spPr>
      </p:pic>
      <p:pic>
        <p:nvPicPr>
          <p:cNvPr id="9" name="Picture 8"/>
          <p:cNvPicPr>
            <a:picLocks noChangeAspect="1"/>
          </p:cNvPicPr>
          <p:nvPr/>
        </p:nvPicPr>
        <p:blipFill>
          <a:blip r:embed="rId4"/>
          <a:stretch>
            <a:fillRect/>
          </a:stretch>
        </p:blipFill>
        <p:spPr>
          <a:xfrm>
            <a:off x="6336058" y="623176"/>
            <a:ext cx="2805196" cy="2437168"/>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0651" y="623176"/>
            <a:ext cx="1749872" cy="109614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54085" y="422055"/>
            <a:ext cx="1758410" cy="111354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60044" y="2444093"/>
            <a:ext cx="3788081" cy="2699407"/>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22972" y="4839537"/>
            <a:ext cx="2062224" cy="170933"/>
          </a:xfrm>
          <a:prstGeom prst="rect">
            <a:avLst/>
          </a:prstGeom>
        </p:spPr>
      </p:pic>
      <p:pic>
        <p:nvPicPr>
          <p:cNvPr id="12" name="Content Placeholder 11"/>
          <p:cNvPicPr>
            <a:picLocks noGrp="1" noChangeAspect="1"/>
          </p:cNvPicPr>
          <p:nvPr>
            <p:ph idx="1"/>
          </p:nvPr>
        </p:nvPicPr>
        <p:blipFill>
          <a:blip r:embed="rId9" cstate="screen">
            <a:extLst>
              <a:ext uri="{28A0092B-C50C-407E-A947-70E740481C1C}">
                <a14:useLocalDpi xmlns:a14="http://schemas.microsoft.com/office/drawing/2010/main"/>
              </a:ext>
            </a:extLst>
          </a:blip>
          <a:stretch>
            <a:fillRect/>
          </a:stretch>
        </p:blipFill>
        <p:spPr>
          <a:xfrm>
            <a:off x="3823657" y="630049"/>
            <a:ext cx="3178404" cy="2430880"/>
          </a:xfrm>
        </p:spPr>
      </p:pic>
      <p:pic>
        <p:nvPicPr>
          <p:cNvPr id="17" name="Picture 16">
            <a:extLst>
              <a:ext uri="{FF2B5EF4-FFF2-40B4-BE49-F238E27FC236}">
                <a16:creationId xmlns:a16="http://schemas.microsoft.com/office/drawing/2014/main" id="{49242BFB-C9AD-184D-8C1F-C7AAC6A0307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755" y="3293970"/>
            <a:ext cx="5162001" cy="1449268"/>
          </a:xfrm>
          <a:prstGeom prst="rect">
            <a:avLst/>
          </a:prstGeom>
        </p:spPr>
      </p:pic>
      <p:sp>
        <p:nvSpPr>
          <p:cNvPr id="18" name="TextBox 17">
            <a:extLst>
              <a:ext uri="{FF2B5EF4-FFF2-40B4-BE49-F238E27FC236}">
                <a16:creationId xmlns:a16="http://schemas.microsoft.com/office/drawing/2014/main" id="{1688C361-4575-F64E-BD01-6C2C1C9A2AA6}"/>
              </a:ext>
            </a:extLst>
          </p:cNvPr>
          <p:cNvSpPr txBox="1"/>
          <p:nvPr/>
        </p:nvSpPr>
        <p:spPr>
          <a:xfrm>
            <a:off x="2807484" y="4702553"/>
            <a:ext cx="2241319" cy="338554"/>
          </a:xfrm>
          <a:prstGeom prst="rect">
            <a:avLst/>
          </a:prstGeom>
          <a:solidFill>
            <a:schemeClr val="accent6">
              <a:lumMod val="50000"/>
            </a:schemeClr>
          </a:solidFill>
        </p:spPr>
        <p:txBody>
          <a:bodyPr wrap="none" rtlCol="0">
            <a:spAutoFit/>
          </a:bodyPr>
          <a:lstStyle/>
          <a:p>
            <a:r>
              <a:rPr lang="en-US" sz="1600" dirty="0">
                <a:solidFill>
                  <a:schemeClr val="tx1">
                    <a:lumMod val="20000"/>
                    <a:lumOff val="80000"/>
                  </a:schemeClr>
                </a:solidFill>
              </a:rPr>
              <a:t>~150 PB usable space</a:t>
            </a:r>
          </a:p>
        </p:txBody>
      </p:sp>
    </p:spTree>
    <p:extLst>
      <p:ext uri="{BB962C8B-B14F-4D97-AF65-F5344CB8AC3E}">
        <p14:creationId xmlns:p14="http://schemas.microsoft.com/office/powerpoint/2010/main" val="29788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ent-Up Arrow 13"/>
          <p:cNvSpPr/>
          <p:nvPr/>
        </p:nvSpPr>
        <p:spPr>
          <a:xfrm rot="5400000">
            <a:off x="1762415" y="1091064"/>
            <a:ext cx="323392" cy="760121"/>
          </a:xfrm>
          <a:prstGeom prst="bentUpArrow">
            <a:avLst>
              <a:gd name="adj1" fmla="val 45369"/>
              <a:gd name="adj2" fmla="val 44239"/>
              <a:gd name="adj3" fmla="val 37564"/>
            </a:avLst>
          </a:prstGeom>
          <a:solidFill>
            <a:srgbClr val="B5CEE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321719" y="114538"/>
            <a:ext cx="6110011" cy="914162"/>
          </a:xfrm>
        </p:spPr>
        <p:txBody>
          <a:bodyPr>
            <a:normAutofit fontScale="90000"/>
          </a:bodyPr>
          <a:lstStyle/>
          <a:p>
            <a:r>
              <a:rPr lang="en-US" dirty="0"/>
              <a:t>The event reconstruction</a:t>
            </a:r>
          </a:p>
        </p:txBody>
      </p:sp>
      <p:pic>
        <p:nvPicPr>
          <p:cNvPr id="13" name="Picture 12" descr="ATLASdaqStor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3032" y="7383"/>
            <a:ext cx="822284" cy="1566591"/>
          </a:xfrm>
          <a:prstGeom prst="rect">
            <a:avLst/>
          </a:prstGeom>
        </p:spPr>
      </p:pic>
      <p:cxnSp>
        <p:nvCxnSpPr>
          <p:cNvPr id="18" name="Straight Arrow Connector 17"/>
          <p:cNvCxnSpPr>
            <a:endCxn id="16" idx="1"/>
          </p:cNvCxnSpPr>
          <p:nvPr/>
        </p:nvCxnSpPr>
        <p:spPr>
          <a:xfrm>
            <a:off x="2887583" y="1542476"/>
            <a:ext cx="1433753"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887583" y="1283385"/>
            <a:ext cx="857927" cy="507831"/>
          </a:xfrm>
          <a:prstGeom prst="rect">
            <a:avLst/>
          </a:prstGeom>
          <a:noFill/>
        </p:spPr>
        <p:txBody>
          <a:bodyPr wrap="none" rtlCol="0">
            <a:spAutoFit/>
          </a:bodyPr>
          <a:lstStyle/>
          <a:p>
            <a:r>
              <a:rPr lang="en-US" sz="1350" dirty="0"/>
              <a:t>Express </a:t>
            </a:r>
          </a:p>
          <a:p>
            <a:r>
              <a:rPr lang="en-US" sz="1350" dirty="0"/>
              <a:t>stream</a:t>
            </a:r>
          </a:p>
        </p:txBody>
      </p:sp>
      <p:cxnSp>
        <p:nvCxnSpPr>
          <p:cNvPr id="20" name="Straight Arrow Connector 19"/>
          <p:cNvCxnSpPr>
            <a:endCxn id="23" idx="1"/>
          </p:cNvCxnSpPr>
          <p:nvPr/>
        </p:nvCxnSpPr>
        <p:spPr>
          <a:xfrm>
            <a:off x="2887583" y="3276200"/>
            <a:ext cx="1433753"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08135" y="3005206"/>
            <a:ext cx="843325" cy="507831"/>
          </a:xfrm>
          <a:prstGeom prst="rect">
            <a:avLst/>
          </a:prstGeom>
          <a:noFill/>
        </p:spPr>
        <p:txBody>
          <a:bodyPr wrap="square" rtlCol="0">
            <a:spAutoFit/>
          </a:bodyPr>
          <a:lstStyle/>
          <a:p>
            <a:r>
              <a:rPr lang="en-US" sz="1350" dirty="0"/>
              <a:t>Physics stream</a:t>
            </a:r>
          </a:p>
        </p:txBody>
      </p:sp>
      <p:grpSp>
        <p:nvGrpSpPr>
          <p:cNvPr id="31" name="Group 30"/>
          <p:cNvGrpSpPr/>
          <p:nvPr/>
        </p:nvGrpSpPr>
        <p:grpSpPr>
          <a:xfrm>
            <a:off x="3669591" y="3014584"/>
            <a:ext cx="471262" cy="471262"/>
            <a:chOff x="4625440" y="5373246"/>
            <a:chExt cx="628349" cy="628349"/>
          </a:xfrm>
        </p:grpSpPr>
        <p:sp>
          <p:nvSpPr>
            <p:cNvPr id="30" name="Oval 29"/>
            <p:cNvSpPr/>
            <p:nvPr/>
          </p:nvSpPr>
          <p:spPr>
            <a:xfrm>
              <a:off x="4772528" y="5467685"/>
              <a:ext cx="427789" cy="414421"/>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29" name="Picture 28" descr="imgres.png"/>
            <p:cNvPicPr>
              <a:picLocks noChangeAspect="1"/>
            </p:cNvPicPr>
            <p:nvPr/>
          </p:nvPicPr>
          <p:blipFill>
            <a:blip r:embed="rId4" cstate="screen">
              <a:extLst>
                <a:ext uri="{BEBA8EAE-BF5A-486C-A8C5-ECC9F3942E4B}">
                  <a14:imgProps xmlns:a14="http://schemas.microsoft.com/office/drawing/2010/main">
                    <a14:imgLayer r:embed="rId5">
                      <a14:imgEffect>
                        <a14:backgroundRemoval t="2667" b="98667" l="1778" r="100000">
                          <a14:foregroundMark x1="60444" y1="53333" x2="60444" y2="53333"/>
                        </a14:backgroundRemoval>
                      </a14:imgEffect>
                    </a14:imgLayer>
                  </a14:imgProps>
                </a:ext>
                <a:ext uri="{28A0092B-C50C-407E-A947-70E740481C1C}">
                  <a14:useLocalDpi xmlns:a14="http://schemas.microsoft.com/office/drawing/2010/main"/>
                </a:ext>
              </a:extLst>
            </a:blip>
            <a:stretch>
              <a:fillRect/>
            </a:stretch>
          </p:blipFill>
          <p:spPr>
            <a:xfrm>
              <a:off x="4625440" y="5373246"/>
              <a:ext cx="628349" cy="628349"/>
            </a:xfrm>
            <a:prstGeom prst="rect">
              <a:avLst/>
            </a:prstGeom>
          </p:spPr>
        </p:pic>
      </p:grpSp>
      <p:sp>
        <p:nvSpPr>
          <p:cNvPr id="16" name="Rectangle 15"/>
          <p:cNvSpPr/>
          <p:nvPr/>
        </p:nvSpPr>
        <p:spPr>
          <a:xfrm>
            <a:off x="4321336" y="1260808"/>
            <a:ext cx="1764632" cy="563336"/>
          </a:xfrm>
          <a:prstGeom prst="rect">
            <a:avLst/>
          </a:prstGeom>
          <a:solidFill>
            <a:srgbClr val="46C9C7"/>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000000"/>
                </a:solidFill>
              </a:rPr>
              <a:t>Express Stream Reconstruction</a:t>
            </a:r>
          </a:p>
        </p:txBody>
      </p:sp>
      <p:sp>
        <p:nvSpPr>
          <p:cNvPr id="23" name="Rectangle 22"/>
          <p:cNvSpPr/>
          <p:nvPr/>
        </p:nvSpPr>
        <p:spPr>
          <a:xfrm>
            <a:off x="4321336" y="2994532"/>
            <a:ext cx="1764632" cy="563336"/>
          </a:xfrm>
          <a:prstGeom prst="rect">
            <a:avLst/>
          </a:prstGeom>
          <a:solidFill>
            <a:schemeClr val="accent4"/>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000000"/>
                </a:solidFill>
              </a:rPr>
              <a:t>Bulk data </a:t>
            </a:r>
          </a:p>
          <a:p>
            <a:pPr algn="ctr"/>
            <a:r>
              <a:rPr lang="en-US" sz="1350" dirty="0">
                <a:solidFill>
                  <a:srgbClr val="000000"/>
                </a:solidFill>
              </a:rPr>
              <a:t>processing</a:t>
            </a:r>
          </a:p>
        </p:txBody>
      </p:sp>
      <p:sp>
        <p:nvSpPr>
          <p:cNvPr id="48" name="Can 47"/>
          <p:cNvSpPr/>
          <p:nvPr/>
        </p:nvSpPr>
        <p:spPr>
          <a:xfrm>
            <a:off x="6682851" y="3892455"/>
            <a:ext cx="1029033" cy="782052"/>
          </a:xfrm>
          <a:prstGeom prst="can">
            <a:avLst>
              <a:gd name="adj" fmla="val 14744"/>
            </a:avLst>
          </a:prstGeom>
          <a:solidFill>
            <a:schemeClr val="accent2">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dirty="0">
                <a:solidFill>
                  <a:schemeClr val="tx1"/>
                </a:solidFill>
              </a:rPr>
              <a:t>Offline conditions</a:t>
            </a:r>
          </a:p>
        </p:txBody>
      </p:sp>
      <p:cxnSp>
        <p:nvCxnSpPr>
          <p:cNvPr id="49" name="Straight Arrow Connector 48"/>
          <p:cNvCxnSpPr>
            <a:endCxn id="51" idx="1"/>
          </p:cNvCxnSpPr>
          <p:nvPr/>
        </p:nvCxnSpPr>
        <p:spPr>
          <a:xfrm>
            <a:off x="2887582" y="2286920"/>
            <a:ext cx="1433753"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887582" y="2037855"/>
            <a:ext cx="1059906" cy="507831"/>
          </a:xfrm>
          <a:prstGeom prst="rect">
            <a:avLst/>
          </a:prstGeom>
          <a:noFill/>
        </p:spPr>
        <p:txBody>
          <a:bodyPr wrap="none" rtlCol="0">
            <a:spAutoFit/>
          </a:bodyPr>
          <a:lstStyle/>
          <a:p>
            <a:r>
              <a:rPr lang="en-US" sz="1350" dirty="0"/>
              <a:t>Calibration </a:t>
            </a:r>
          </a:p>
          <a:p>
            <a:r>
              <a:rPr lang="en-US" sz="1350" dirty="0"/>
              <a:t>streams</a:t>
            </a:r>
          </a:p>
        </p:txBody>
      </p:sp>
      <p:sp>
        <p:nvSpPr>
          <p:cNvPr id="51" name="Rectangle 50"/>
          <p:cNvSpPr/>
          <p:nvPr/>
        </p:nvSpPr>
        <p:spPr>
          <a:xfrm>
            <a:off x="4321336" y="2005252"/>
            <a:ext cx="1764632" cy="563336"/>
          </a:xfrm>
          <a:prstGeom prst="rect">
            <a:avLst/>
          </a:prstGeom>
          <a:solidFill>
            <a:srgbClr val="46C9C7"/>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000000"/>
                </a:solidFill>
              </a:rPr>
              <a:t>Calibration, </a:t>
            </a:r>
            <a:r>
              <a:rPr lang="en-US" sz="1350" dirty="0">
                <a:solidFill>
                  <a:srgbClr val="FF0000"/>
                </a:solidFill>
              </a:rPr>
              <a:t>alignment</a:t>
            </a:r>
            <a:r>
              <a:rPr lang="en-US" sz="1350" dirty="0">
                <a:solidFill>
                  <a:srgbClr val="000000"/>
                </a:solidFill>
              </a:rPr>
              <a:t>, noisy cells</a:t>
            </a:r>
          </a:p>
        </p:txBody>
      </p:sp>
      <p:cxnSp>
        <p:nvCxnSpPr>
          <p:cNvPr id="56" name="Straight Connector 55"/>
          <p:cNvCxnSpPr>
            <a:stCxn id="48" idx="2"/>
          </p:cNvCxnSpPr>
          <p:nvPr/>
        </p:nvCxnSpPr>
        <p:spPr>
          <a:xfrm flipH="1">
            <a:off x="6386758" y="4283480"/>
            <a:ext cx="296093"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23" idx="3"/>
          </p:cNvCxnSpPr>
          <p:nvPr/>
        </p:nvCxnSpPr>
        <p:spPr>
          <a:xfrm>
            <a:off x="6085967" y="3276200"/>
            <a:ext cx="300791" cy="0"/>
          </a:xfrm>
          <a:prstGeom prst="line">
            <a:avLst/>
          </a:prstGeom>
          <a:ln w="38100" cmpd="sng">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386758" y="1542476"/>
            <a:ext cx="0" cy="2751029"/>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085967" y="1542476"/>
            <a:ext cx="300791" cy="0"/>
          </a:xfrm>
          <a:prstGeom prst="line">
            <a:avLst/>
          </a:prstGeom>
          <a:ln w="38100" cmpd="sng">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51" idx="3"/>
          </p:cNvCxnSpPr>
          <p:nvPr/>
        </p:nvCxnSpPr>
        <p:spPr>
          <a:xfrm>
            <a:off x="6085967" y="2286920"/>
            <a:ext cx="300791" cy="0"/>
          </a:xfrm>
          <a:prstGeom prst="line">
            <a:avLst/>
          </a:prstGeom>
          <a:ln w="38100" cmpd="sng">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6085969" y="1407197"/>
            <a:ext cx="481264" cy="0"/>
          </a:xfrm>
          <a:prstGeom prst="line">
            <a:avLst/>
          </a:prstGeom>
          <a:ln w="28575" cmpd="sng">
            <a:solidFill>
              <a:schemeClr val="accent6">
                <a:lumMod val="75000"/>
              </a:schemeClr>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a:off x="6085969" y="2114898"/>
            <a:ext cx="481264" cy="0"/>
          </a:xfrm>
          <a:prstGeom prst="line">
            <a:avLst/>
          </a:prstGeom>
          <a:ln w="28575" cmpd="sng">
            <a:solidFill>
              <a:schemeClr val="accent6">
                <a:lumMod val="75000"/>
              </a:schemeClr>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465923" y="1824144"/>
            <a:ext cx="0" cy="2068311"/>
          </a:xfrm>
          <a:prstGeom prst="line">
            <a:avLst/>
          </a:prstGeom>
          <a:ln w="28575" cmpd="sng">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6567233" y="1784040"/>
            <a:ext cx="976549" cy="300082"/>
          </a:xfrm>
          <a:prstGeom prst="rect">
            <a:avLst/>
          </a:prstGeom>
          <a:noFill/>
        </p:spPr>
        <p:txBody>
          <a:bodyPr wrap="none" rtlCol="0">
            <a:spAutoFit/>
          </a:bodyPr>
          <a:lstStyle/>
          <a:p>
            <a:r>
              <a:rPr lang="en-US" sz="1350" dirty="0"/>
              <a:t>1</a:t>
            </a:r>
            <a:r>
              <a:rPr lang="en-US" sz="1350" baseline="30000" dirty="0"/>
              <a:t>st</a:t>
            </a:r>
            <a:r>
              <a:rPr lang="en-US" sz="1350" dirty="0"/>
              <a:t> Update</a:t>
            </a:r>
          </a:p>
        </p:txBody>
      </p:sp>
      <p:cxnSp>
        <p:nvCxnSpPr>
          <p:cNvPr id="97" name="Straight Arrow Connector 96"/>
          <p:cNvCxnSpPr>
            <a:endCxn id="102" idx="1"/>
          </p:cNvCxnSpPr>
          <p:nvPr/>
        </p:nvCxnSpPr>
        <p:spPr>
          <a:xfrm>
            <a:off x="2887585" y="4185122"/>
            <a:ext cx="1433753"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2887585" y="3921886"/>
            <a:ext cx="862256" cy="507831"/>
          </a:xfrm>
          <a:prstGeom prst="rect">
            <a:avLst/>
          </a:prstGeom>
          <a:noFill/>
        </p:spPr>
        <p:txBody>
          <a:bodyPr wrap="square" rtlCol="0">
            <a:spAutoFit/>
          </a:bodyPr>
          <a:lstStyle/>
          <a:p>
            <a:r>
              <a:rPr lang="en-US" sz="1350" dirty="0"/>
              <a:t>Physics stream</a:t>
            </a:r>
          </a:p>
        </p:txBody>
      </p:sp>
      <p:grpSp>
        <p:nvGrpSpPr>
          <p:cNvPr id="99" name="Group 98"/>
          <p:cNvGrpSpPr/>
          <p:nvPr/>
        </p:nvGrpSpPr>
        <p:grpSpPr>
          <a:xfrm>
            <a:off x="3559307" y="3923507"/>
            <a:ext cx="471262" cy="471262"/>
            <a:chOff x="4625440" y="5373246"/>
            <a:chExt cx="628349" cy="628349"/>
          </a:xfrm>
        </p:grpSpPr>
        <p:sp>
          <p:nvSpPr>
            <p:cNvPr id="100" name="Oval 99"/>
            <p:cNvSpPr/>
            <p:nvPr/>
          </p:nvSpPr>
          <p:spPr>
            <a:xfrm>
              <a:off x="4772528" y="5467685"/>
              <a:ext cx="427789" cy="414421"/>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1" name="Picture 100" descr="imgres.png"/>
            <p:cNvPicPr>
              <a:picLocks noChangeAspect="1"/>
            </p:cNvPicPr>
            <p:nvPr/>
          </p:nvPicPr>
          <p:blipFill>
            <a:blip r:embed="rId4" cstate="screen">
              <a:extLst>
                <a:ext uri="{BEBA8EAE-BF5A-486C-A8C5-ECC9F3942E4B}">
                  <a14:imgProps xmlns:a14="http://schemas.microsoft.com/office/drawing/2010/main">
                    <a14:imgLayer r:embed="rId6">
                      <a14:imgEffect>
                        <a14:backgroundRemoval t="2667" b="98667" l="1778" r="100000">
                          <a14:foregroundMark x1="60444" y1="53333" x2="60444" y2="53333"/>
                        </a14:backgroundRemoval>
                      </a14:imgEffect>
                    </a14:imgLayer>
                  </a14:imgProps>
                </a:ext>
                <a:ext uri="{28A0092B-C50C-407E-A947-70E740481C1C}">
                  <a14:useLocalDpi xmlns:a14="http://schemas.microsoft.com/office/drawing/2010/main"/>
                </a:ext>
              </a:extLst>
            </a:blip>
            <a:stretch>
              <a:fillRect/>
            </a:stretch>
          </p:blipFill>
          <p:spPr>
            <a:xfrm>
              <a:off x="4625440" y="5373246"/>
              <a:ext cx="628349" cy="628349"/>
            </a:xfrm>
            <a:prstGeom prst="rect">
              <a:avLst/>
            </a:prstGeom>
          </p:spPr>
        </p:pic>
      </p:grpSp>
      <p:sp>
        <p:nvSpPr>
          <p:cNvPr id="102" name="Rectangle 101"/>
          <p:cNvSpPr/>
          <p:nvPr/>
        </p:nvSpPr>
        <p:spPr>
          <a:xfrm>
            <a:off x="4321337" y="3903454"/>
            <a:ext cx="1764632" cy="563336"/>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000000"/>
                </a:solidFill>
              </a:rPr>
              <a:t>Bulk data </a:t>
            </a:r>
          </a:p>
          <a:p>
            <a:pPr algn="ctr"/>
            <a:r>
              <a:rPr lang="en-US" sz="1350" dirty="0">
                <a:solidFill>
                  <a:srgbClr val="000000"/>
                </a:solidFill>
              </a:rPr>
              <a:t>re-processing</a:t>
            </a:r>
          </a:p>
        </p:txBody>
      </p:sp>
      <p:grpSp>
        <p:nvGrpSpPr>
          <p:cNvPr id="103" name="Group 102"/>
          <p:cNvGrpSpPr/>
          <p:nvPr/>
        </p:nvGrpSpPr>
        <p:grpSpPr>
          <a:xfrm>
            <a:off x="3769884" y="3911860"/>
            <a:ext cx="471262" cy="471262"/>
            <a:chOff x="4625440" y="5373246"/>
            <a:chExt cx="628349" cy="628349"/>
          </a:xfrm>
        </p:grpSpPr>
        <p:sp>
          <p:nvSpPr>
            <p:cNvPr id="104" name="Oval 103"/>
            <p:cNvSpPr/>
            <p:nvPr/>
          </p:nvSpPr>
          <p:spPr>
            <a:xfrm>
              <a:off x="4772528" y="5467685"/>
              <a:ext cx="427789" cy="414421"/>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5" name="Picture 104" descr="imgres.png"/>
            <p:cNvPicPr>
              <a:picLocks noChangeAspect="1"/>
            </p:cNvPicPr>
            <p:nvPr/>
          </p:nvPicPr>
          <p:blipFill>
            <a:blip r:embed="rId4" cstate="screen">
              <a:extLst>
                <a:ext uri="{BEBA8EAE-BF5A-486C-A8C5-ECC9F3942E4B}">
                  <a14:imgProps xmlns:a14="http://schemas.microsoft.com/office/drawing/2010/main">
                    <a14:imgLayer r:embed="rId7">
                      <a14:imgEffect>
                        <a14:backgroundRemoval t="2667" b="98667" l="1778" r="100000">
                          <a14:foregroundMark x1="60444" y1="53333" x2="60444" y2="53333"/>
                        </a14:backgroundRemoval>
                      </a14:imgEffect>
                    </a14:imgLayer>
                  </a14:imgProps>
                </a:ext>
                <a:ext uri="{28A0092B-C50C-407E-A947-70E740481C1C}">
                  <a14:useLocalDpi xmlns:a14="http://schemas.microsoft.com/office/drawing/2010/main"/>
                </a:ext>
              </a:extLst>
            </a:blip>
            <a:stretch>
              <a:fillRect/>
            </a:stretch>
          </p:blipFill>
          <p:spPr>
            <a:xfrm>
              <a:off x="4625440" y="5373246"/>
              <a:ext cx="628349" cy="628349"/>
            </a:xfrm>
            <a:prstGeom prst="rect">
              <a:avLst/>
            </a:prstGeom>
          </p:spPr>
        </p:pic>
      </p:grpSp>
      <p:cxnSp>
        <p:nvCxnSpPr>
          <p:cNvPr id="107" name="Straight Connector 106"/>
          <p:cNvCxnSpPr/>
          <p:nvPr/>
        </p:nvCxnSpPr>
        <p:spPr>
          <a:xfrm>
            <a:off x="6085967" y="4185122"/>
            <a:ext cx="300791" cy="0"/>
          </a:xfrm>
          <a:prstGeom prst="line">
            <a:avLst/>
          </a:prstGeom>
          <a:ln w="38100" cmpd="sng">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a:off x="6085969" y="3138017"/>
            <a:ext cx="1370568" cy="0"/>
          </a:xfrm>
          <a:prstGeom prst="line">
            <a:avLst/>
          </a:prstGeom>
          <a:ln w="28575" cmpd="sng">
            <a:solidFill>
              <a:schemeClr val="accent4">
                <a:lumMod val="75000"/>
              </a:schemeClr>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6537148" y="3116708"/>
            <a:ext cx="1015021" cy="300082"/>
          </a:xfrm>
          <a:prstGeom prst="rect">
            <a:avLst/>
          </a:prstGeom>
          <a:noFill/>
        </p:spPr>
        <p:txBody>
          <a:bodyPr wrap="none" rtlCol="0">
            <a:spAutoFit/>
          </a:bodyPr>
          <a:lstStyle/>
          <a:p>
            <a:r>
              <a:rPr lang="en-US" sz="1350" dirty="0"/>
              <a:t>2</a:t>
            </a:r>
            <a:r>
              <a:rPr lang="en-US" sz="1350" baseline="30000" dirty="0"/>
              <a:t>nd</a:t>
            </a:r>
            <a:r>
              <a:rPr lang="en-US" sz="1350" dirty="0"/>
              <a:t> Update</a:t>
            </a:r>
          </a:p>
        </p:txBody>
      </p:sp>
      <p:sp>
        <p:nvSpPr>
          <p:cNvPr id="127" name="TextBox 126"/>
          <p:cNvSpPr txBox="1"/>
          <p:nvPr/>
        </p:nvSpPr>
        <p:spPr>
          <a:xfrm>
            <a:off x="6527898" y="2705287"/>
            <a:ext cx="887895" cy="415498"/>
          </a:xfrm>
          <a:prstGeom prst="rect">
            <a:avLst/>
          </a:prstGeom>
          <a:solidFill>
            <a:schemeClr val="accent4">
              <a:lumMod val="20000"/>
              <a:lumOff val="80000"/>
            </a:schemeClr>
          </a:solidFill>
          <a:ln>
            <a:solidFill>
              <a:srgbClr val="000000"/>
            </a:solidFill>
          </a:ln>
        </p:spPr>
        <p:txBody>
          <a:bodyPr wrap="square" rtlCol="0">
            <a:spAutoFit/>
          </a:bodyPr>
          <a:lstStyle/>
          <a:p>
            <a:pPr algn="r"/>
            <a:r>
              <a:rPr lang="en-US" sz="1050" dirty="0"/>
              <a:t>Final calibrations</a:t>
            </a:r>
          </a:p>
        </p:txBody>
      </p:sp>
      <p:sp>
        <p:nvSpPr>
          <p:cNvPr id="128" name="TextBox 127"/>
          <p:cNvSpPr txBox="1"/>
          <p:nvPr/>
        </p:nvSpPr>
        <p:spPr>
          <a:xfrm>
            <a:off x="6702588" y="1405542"/>
            <a:ext cx="881300" cy="415498"/>
          </a:xfrm>
          <a:prstGeom prst="rect">
            <a:avLst/>
          </a:prstGeom>
          <a:solidFill>
            <a:srgbClr val="C8FEFD"/>
          </a:solidFill>
          <a:ln>
            <a:solidFill>
              <a:srgbClr val="000000"/>
            </a:solidFill>
          </a:ln>
        </p:spPr>
        <p:txBody>
          <a:bodyPr wrap="square" rtlCol="0">
            <a:spAutoFit/>
          </a:bodyPr>
          <a:lstStyle/>
          <a:p>
            <a:pPr algn="r"/>
            <a:r>
              <a:rPr lang="en-US" sz="1050" dirty="0"/>
              <a:t>Best-effort calibrations</a:t>
            </a:r>
          </a:p>
        </p:txBody>
      </p:sp>
      <p:cxnSp>
        <p:nvCxnSpPr>
          <p:cNvPr id="130" name="Straight Connector 129"/>
          <p:cNvCxnSpPr/>
          <p:nvPr/>
        </p:nvCxnSpPr>
        <p:spPr>
          <a:xfrm flipH="1">
            <a:off x="6567233" y="1407196"/>
            <a:ext cx="1" cy="719168"/>
          </a:xfrm>
          <a:prstGeom prst="line">
            <a:avLst/>
          </a:prstGeom>
          <a:ln w="28575" cmpd="sng">
            <a:solidFill>
              <a:schemeClr val="accent6">
                <a:lumMod val="75000"/>
              </a:schemeClr>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a:off x="6607340" y="1824144"/>
            <a:ext cx="849197" cy="0"/>
          </a:xfrm>
          <a:prstGeom prst="line">
            <a:avLst/>
          </a:prstGeom>
          <a:ln w="28575" cmpd="sng">
            <a:solidFill>
              <a:schemeClr val="accent6">
                <a:lumMod val="75000"/>
              </a:schemeClr>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516606" y="1143001"/>
            <a:ext cx="5265000" cy="3665696"/>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43" name="Straight Connector 142"/>
          <p:cNvCxnSpPr/>
          <p:nvPr/>
        </p:nvCxnSpPr>
        <p:spPr>
          <a:xfrm>
            <a:off x="2657302" y="4090737"/>
            <a:ext cx="443" cy="653952"/>
          </a:xfrm>
          <a:prstGeom prst="line">
            <a:avLst/>
          </a:prstGeom>
          <a:ln w="28575" cmpd="sng">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145" name="TextBox 144"/>
          <p:cNvSpPr txBox="1"/>
          <p:nvPr/>
        </p:nvSpPr>
        <p:spPr>
          <a:xfrm>
            <a:off x="2496886" y="1171624"/>
            <a:ext cx="232756" cy="300082"/>
          </a:xfrm>
          <a:prstGeom prst="rect">
            <a:avLst/>
          </a:prstGeom>
          <a:noFill/>
        </p:spPr>
        <p:txBody>
          <a:bodyPr wrap="none" rtlCol="0">
            <a:spAutoFit/>
          </a:bodyPr>
          <a:lstStyle/>
          <a:p>
            <a:r>
              <a:rPr lang="en-US" sz="1350" dirty="0">
                <a:solidFill>
                  <a:srgbClr val="FF00FF"/>
                </a:solidFill>
              </a:rPr>
              <a:t>t</a:t>
            </a:r>
          </a:p>
        </p:txBody>
      </p:sp>
      <p:sp>
        <p:nvSpPr>
          <p:cNvPr id="148" name="TextBox 147"/>
          <p:cNvSpPr txBox="1"/>
          <p:nvPr/>
        </p:nvSpPr>
        <p:spPr>
          <a:xfrm>
            <a:off x="2657745" y="2635105"/>
            <a:ext cx="529312" cy="276999"/>
          </a:xfrm>
          <a:prstGeom prst="rect">
            <a:avLst/>
          </a:prstGeom>
          <a:noFill/>
        </p:spPr>
        <p:txBody>
          <a:bodyPr wrap="none" rtlCol="0">
            <a:spAutoFit/>
          </a:bodyPr>
          <a:lstStyle/>
          <a:p>
            <a:r>
              <a:rPr lang="en-US" sz="1200" dirty="0">
                <a:solidFill>
                  <a:srgbClr val="FF00FF"/>
                </a:solidFill>
              </a:rPr>
              <a:t>~48h</a:t>
            </a:r>
          </a:p>
        </p:txBody>
      </p:sp>
      <p:sp>
        <p:nvSpPr>
          <p:cNvPr id="149" name="TextBox 148"/>
          <p:cNvSpPr txBox="1"/>
          <p:nvPr/>
        </p:nvSpPr>
        <p:spPr>
          <a:xfrm>
            <a:off x="2651235" y="3557868"/>
            <a:ext cx="716863" cy="276999"/>
          </a:xfrm>
          <a:prstGeom prst="rect">
            <a:avLst/>
          </a:prstGeom>
          <a:noFill/>
        </p:spPr>
        <p:txBody>
          <a:bodyPr wrap="none" rtlCol="0">
            <a:spAutoFit/>
          </a:bodyPr>
          <a:lstStyle/>
          <a:p>
            <a:r>
              <a:rPr lang="en-US" sz="1200" dirty="0">
                <a:solidFill>
                  <a:srgbClr val="FF00FF"/>
                </a:solidFill>
              </a:rPr>
              <a:t>~1week</a:t>
            </a:r>
          </a:p>
        </p:txBody>
      </p:sp>
      <p:sp>
        <p:nvSpPr>
          <p:cNvPr id="152" name="TextBox 151"/>
          <p:cNvSpPr txBox="1"/>
          <p:nvPr/>
        </p:nvSpPr>
        <p:spPr>
          <a:xfrm>
            <a:off x="2683486" y="4453304"/>
            <a:ext cx="910827" cy="276999"/>
          </a:xfrm>
          <a:prstGeom prst="rect">
            <a:avLst/>
          </a:prstGeom>
          <a:noFill/>
        </p:spPr>
        <p:txBody>
          <a:bodyPr wrap="none" rtlCol="0">
            <a:spAutoFit/>
          </a:bodyPr>
          <a:lstStyle/>
          <a:p>
            <a:r>
              <a:rPr lang="en-US" sz="1200" dirty="0">
                <a:solidFill>
                  <a:srgbClr val="FF00FF"/>
                </a:solidFill>
              </a:rPr>
              <a:t>O(months)</a:t>
            </a:r>
          </a:p>
        </p:txBody>
      </p:sp>
      <p:cxnSp>
        <p:nvCxnSpPr>
          <p:cNvPr id="52" name="Straight Connector 51"/>
          <p:cNvCxnSpPr/>
          <p:nvPr/>
        </p:nvCxnSpPr>
        <p:spPr>
          <a:xfrm flipH="1">
            <a:off x="2657745" y="1255864"/>
            <a:ext cx="0" cy="2555919"/>
          </a:xfrm>
          <a:prstGeom prst="line">
            <a:avLst/>
          </a:prstGeom>
          <a:ln w="28575" cmpd="sng">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657745" y="3859408"/>
            <a:ext cx="0" cy="188999"/>
          </a:xfrm>
          <a:prstGeom prst="line">
            <a:avLst/>
          </a:prstGeom>
          <a:ln w="28575" cmpd="sng">
            <a:solidFill>
              <a:schemeClr val="tx1"/>
            </a:solidFill>
            <a:prstDash val="dot"/>
            <a:headEnd type="none"/>
            <a:tailEnd type="none"/>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0149149-8C21-2B45-9A08-A29B7F6116D0}" type="slidenum">
              <a:rPr lang="en-US" smtClean="0"/>
              <a:pPr/>
              <a:t>24</a:t>
            </a:fld>
            <a:endParaRPr lang="en-US"/>
          </a:p>
        </p:txBody>
      </p:sp>
      <p:sp>
        <p:nvSpPr>
          <p:cNvPr id="4" name="TextBox 3">
            <a:extLst>
              <a:ext uri="{FF2B5EF4-FFF2-40B4-BE49-F238E27FC236}">
                <a16:creationId xmlns:a16="http://schemas.microsoft.com/office/drawing/2014/main" id="{8C1755FD-E7B7-7044-8BA7-81288ED58900}"/>
              </a:ext>
            </a:extLst>
          </p:cNvPr>
          <p:cNvSpPr txBox="1"/>
          <p:nvPr/>
        </p:nvSpPr>
        <p:spPr>
          <a:xfrm>
            <a:off x="269483" y="1328540"/>
            <a:ext cx="714683" cy="369332"/>
          </a:xfrm>
          <a:prstGeom prst="rect">
            <a:avLst/>
          </a:prstGeom>
          <a:noFill/>
        </p:spPr>
        <p:txBody>
          <a:bodyPr wrap="none" rtlCol="0">
            <a:spAutoFit/>
          </a:bodyPr>
          <a:lstStyle/>
          <a:p>
            <a:r>
              <a:rPr lang="en-US" dirty="0"/>
              <a:t>RAW</a:t>
            </a:r>
          </a:p>
        </p:txBody>
      </p:sp>
      <p:sp>
        <p:nvSpPr>
          <p:cNvPr id="53" name="TextBox 52">
            <a:extLst>
              <a:ext uri="{FF2B5EF4-FFF2-40B4-BE49-F238E27FC236}">
                <a16:creationId xmlns:a16="http://schemas.microsoft.com/office/drawing/2014/main" id="{C943CDBF-7C85-5A49-8A6F-9DA1C4323E33}"/>
              </a:ext>
            </a:extLst>
          </p:cNvPr>
          <p:cNvSpPr txBox="1"/>
          <p:nvPr/>
        </p:nvSpPr>
        <p:spPr>
          <a:xfrm>
            <a:off x="265471" y="3845867"/>
            <a:ext cx="2225289" cy="615553"/>
          </a:xfrm>
          <a:prstGeom prst="rect">
            <a:avLst/>
          </a:prstGeom>
          <a:noFill/>
        </p:spPr>
        <p:txBody>
          <a:bodyPr wrap="none" rtlCol="0">
            <a:spAutoFit/>
          </a:bodyPr>
          <a:lstStyle/>
          <a:p>
            <a:r>
              <a:rPr lang="en-US" dirty="0"/>
              <a:t>AOD</a:t>
            </a:r>
          </a:p>
          <a:p>
            <a:r>
              <a:rPr lang="en-US" sz="1600" dirty="0"/>
              <a:t>(Analysis Object Data)</a:t>
            </a:r>
          </a:p>
        </p:txBody>
      </p:sp>
      <p:sp>
        <p:nvSpPr>
          <p:cNvPr id="5" name="Down Arrow 4">
            <a:extLst>
              <a:ext uri="{FF2B5EF4-FFF2-40B4-BE49-F238E27FC236}">
                <a16:creationId xmlns:a16="http://schemas.microsoft.com/office/drawing/2014/main" id="{642E65C3-A045-E844-9126-9A43E9DCAC3E}"/>
              </a:ext>
            </a:extLst>
          </p:cNvPr>
          <p:cNvSpPr/>
          <p:nvPr/>
        </p:nvSpPr>
        <p:spPr>
          <a:xfrm>
            <a:off x="411480" y="1764791"/>
            <a:ext cx="402336" cy="198135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06AAA80-56B9-1047-AEFB-C004A2FABEE0}"/>
              </a:ext>
            </a:extLst>
          </p:cNvPr>
          <p:cNvSpPr>
            <a:spLocks noGrp="1"/>
          </p:cNvSpPr>
          <p:nvPr>
            <p:ph type="dt" sz="half" idx="10"/>
          </p:nvPr>
        </p:nvSpPr>
        <p:spPr/>
        <p:txBody>
          <a:bodyPr/>
          <a:lstStyle/>
          <a:p>
            <a:fld id="{65A0BA06-225A-7E41-8512-4BDC189CCDF0}" type="datetime1">
              <a:rPr lang="en-US" smtClean="0"/>
              <a:t>3/4/19</a:t>
            </a:fld>
            <a:endParaRPr lang="en-US"/>
          </a:p>
        </p:txBody>
      </p:sp>
      <p:sp>
        <p:nvSpPr>
          <p:cNvPr id="7" name="Footer Placeholder 6">
            <a:extLst>
              <a:ext uri="{FF2B5EF4-FFF2-40B4-BE49-F238E27FC236}">
                <a16:creationId xmlns:a16="http://schemas.microsoft.com/office/drawing/2014/main" id="{C2FDC532-9571-B141-99BE-DA3032C6D3A1}"/>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1653335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loud 60"/>
          <p:cNvSpPr/>
          <p:nvPr/>
        </p:nvSpPr>
        <p:spPr>
          <a:xfrm>
            <a:off x="1105620" y="1411960"/>
            <a:ext cx="2102802" cy="1162941"/>
          </a:xfrm>
          <a:prstGeom prst="cloud">
            <a:avLst/>
          </a:prstGeom>
          <a:solidFill>
            <a:schemeClr val="bg1"/>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normAutofit fontScale="90000"/>
          </a:bodyPr>
          <a:lstStyle/>
          <a:p>
            <a:r>
              <a:rPr lang="en-US" dirty="0"/>
              <a:t>What do we reconstruct</a:t>
            </a:r>
          </a:p>
        </p:txBody>
      </p:sp>
      <p:sp>
        <p:nvSpPr>
          <p:cNvPr id="5" name="TextBox 4"/>
          <p:cNvSpPr txBox="1">
            <a:spLocks noChangeArrowheads="1"/>
          </p:cNvSpPr>
          <p:nvPr/>
        </p:nvSpPr>
        <p:spPr bwMode="auto">
          <a:xfrm>
            <a:off x="3396256" y="1074946"/>
            <a:ext cx="4296101" cy="2239074"/>
          </a:xfrm>
          <a:prstGeom prst="rect">
            <a:avLst/>
          </a:prstGeom>
          <a:noFill/>
          <a:ln w="9525">
            <a:noFill/>
            <a:miter lim="800000"/>
            <a:headEnd/>
            <a:tailEnd/>
          </a:ln>
        </p:spPr>
        <p:txBody>
          <a:bodyPr wrap="square">
            <a:prstTxWarp prst="textNoShape">
              <a:avLst/>
            </a:prstTxWarp>
            <a:spAutoFit/>
          </a:bodyPr>
          <a:lstStyle/>
          <a:p>
            <a:pPr algn="r"/>
            <a:r>
              <a:rPr lang="en-US" b="1" dirty="0">
                <a:ea typeface="Eurostile" charset="0"/>
                <a:cs typeface="Chalkduster"/>
              </a:rPr>
              <a:t>Simplified Detector Transverse View</a:t>
            </a:r>
          </a:p>
          <a:p>
            <a:pPr algn="r"/>
            <a:r>
              <a:rPr lang="en-US" sz="1350" b="1" dirty="0" err="1">
                <a:solidFill>
                  <a:srgbClr val="438E4B"/>
                </a:solidFill>
                <a:ea typeface="Eurostile" charset="0"/>
                <a:cs typeface="Chalkduster"/>
              </a:rPr>
              <a:t>Muon</a:t>
            </a:r>
            <a:r>
              <a:rPr lang="en-US" sz="1350" b="1" dirty="0">
                <a:solidFill>
                  <a:srgbClr val="438E4B"/>
                </a:solidFill>
                <a:ea typeface="Eurostile" charset="0"/>
                <a:cs typeface="Chalkduster"/>
              </a:rPr>
              <a:t> Spectrometer</a:t>
            </a:r>
          </a:p>
          <a:p>
            <a:pPr algn="r"/>
            <a:r>
              <a:rPr lang="en-US" sz="1350" b="1" dirty="0" err="1">
                <a:solidFill>
                  <a:schemeClr val="accent4">
                    <a:lumMod val="75000"/>
                  </a:schemeClr>
                </a:solidFill>
                <a:ea typeface="Eurostile" charset="0"/>
                <a:cs typeface="Chalkduster"/>
              </a:rPr>
              <a:t>Toroids</a:t>
            </a:r>
            <a:endParaRPr lang="en-US" sz="1350" b="1" dirty="0">
              <a:solidFill>
                <a:schemeClr val="accent4">
                  <a:lumMod val="75000"/>
                </a:schemeClr>
              </a:solidFill>
              <a:ea typeface="Eurostile" charset="0"/>
              <a:cs typeface="Chalkduster"/>
            </a:endParaRPr>
          </a:p>
          <a:p>
            <a:pPr algn="r"/>
            <a:r>
              <a:rPr lang="en-US" sz="1350" b="1" dirty="0" err="1">
                <a:solidFill>
                  <a:srgbClr val="7CB4C2"/>
                </a:solidFill>
                <a:ea typeface="Eurostile" charset="0"/>
                <a:cs typeface="Chalkduster"/>
              </a:rPr>
              <a:t>HadCAL</a:t>
            </a:r>
            <a:endParaRPr lang="en-US" sz="1350" b="1" dirty="0">
              <a:solidFill>
                <a:srgbClr val="7CB4C2"/>
              </a:solidFill>
              <a:ea typeface="Eurostile" charset="0"/>
              <a:cs typeface="Chalkduster"/>
            </a:endParaRPr>
          </a:p>
          <a:p>
            <a:pPr algn="r"/>
            <a:r>
              <a:rPr lang="en-US" sz="1350" b="1" dirty="0">
                <a:solidFill>
                  <a:srgbClr val="CFBCD6"/>
                </a:solidFill>
                <a:ea typeface="Eurostile" charset="0"/>
                <a:cs typeface="Chalkduster"/>
              </a:rPr>
              <a:t>EMCAL</a:t>
            </a:r>
          </a:p>
          <a:p>
            <a:pPr algn="r"/>
            <a:r>
              <a:rPr lang="en-US" sz="1350" b="1" dirty="0">
                <a:solidFill>
                  <a:srgbClr val="E4C62D"/>
                </a:solidFill>
                <a:ea typeface="Eurostile" charset="0"/>
                <a:cs typeface="Chalkduster"/>
              </a:rPr>
              <a:t>Solenoid</a:t>
            </a:r>
          </a:p>
          <a:p>
            <a:pPr algn="r"/>
            <a:r>
              <a:rPr lang="en-US" sz="1350" b="1" dirty="0">
                <a:solidFill>
                  <a:srgbClr val="9F4719"/>
                </a:solidFill>
                <a:ea typeface="Eurostile" charset="0"/>
                <a:cs typeface="Chalkduster"/>
              </a:rPr>
              <a:t>TRT</a:t>
            </a:r>
          </a:p>
          <a:p>
            <a:pPr algn="r"/>
            <a:r>
              <a:rPr lang="en-US" sz="1350" b="1" dirty="0">
                <a:solidFill>
                  <a:srgbClr val="EA9429"/>
                </a:solidFill>
                <a:ea typeface="Eurostile" charset="0"/>
                <a:cs typeface="Chalkduster"/>
              </a:rPr>
              <a:t>SCT</a:t>
            </a:r>
          </a:p>
          <a:p>
            <a:pPr algn="r"/>
            <a:r>
              <a:rPr lang="en-US" sz="1350" b="1" dirty="0">
                <a:solidFill>
                  <a:srgbClr val="E792C4"/>
                </a:solidFill>
                <a:ea typeface="Eurostile" charset="0"/>
                <a:cs typeface="Chalkduster"/>
              </a:rPr>
              <a:t>Pixels</a:t>
            </a:r>
          </a:p>
          <a:p>
            <a:pPr algn="r"/>
            <a:endParaRPr lang="en-US" sz="1350" b="1" dirty="0">
              <a:ea typeface="Eurostile" charset="0"/>
              <a:cs typeface="Chalkduster"/>
            </a:endParaRPr>
          </a:p>
        </p:txBody>
      </p:sp>
      <p:grpSp>
        <p:nvGrpSpPr>
          <p:cNvPr id="6" name="Group 5"/>
          <p:cNvGrpSpPr>
            <a:grpSpLocks noChangeAspect="1"/>
          </p:cNvGrpSpPr>
          <p:nvPr/>
        </p:nvGrpSpPr>
        <p:grpSpPr>
          <a:xfrm>
            <a:off x="3447539" y="1455374"/>
            <a:ext cx="3645000" cy="3645000"/>
            <a:chOff x="3988239" y="1885712"/>
            <a:chExt cx="4103999" cy="4103996"/>
          </a:xfrm>
        </p:grpSpPr>
        <p:grpSp>
          <p:nvGrpSpPr>
            <p:cNvPr id="7" name="Group 6"/>
            <p:cNvGrpSpPr/>
            <p:nvPr/>
          </p:nvGrpSpPr>
          <p:grpSpPr>
            <a:xfrm>
              <a:off x="3988239" y="1885712"/>
              <a:ext cx="4103999" cy="4103996"/>
              <a:chOff x="2922257" y="1992320"/>
              <a:chExt cx="4837621" cy="4859355"/>
            </a:xfrm>
          </p:grpSpPr>
          <p:grpSp>
            <p:nvGrpSpPr>
              <p:cNvPr id="31" name="Group 30"/>
              <p:cNvGrpSpPr>
                <a:grpSpLocks noChangeAspect="1"/>
              </p:cNvGrpSpPr>
              <p:nvPr/>
            </p:nvGrpSpPr>
            <p:grpSpPr>
              <a:xfrm>
                <a:off x="3004340" y="2070566"/>
                <a:ext cx="4679997" cy="4680000"/>
                <a:chOff x="3784877" y="1956159"/>
                <a:chExt cx="3960000" cy="3960003"/>
              </a:xfrm>
            </p:grpSpPr>
            <p:sp>
              <p:nvSpPr>
                <p:cNvPr id="52"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3"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4"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5"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6"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7"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58"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9"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32" name="Group 31"/>
              <p:cNvGrpSpPr/>
              <p:nvPr/>
            </p:nvGrpSpPr>
            <p:grpSpPr>
              <a:xfrm>
                <a:off x="2922257" y="1992320"/>
                <a:ext cx="4837621" cy="4859355"/>
                <a:chOff x="2922257" y="1992320"/>
                <a:chExt cx="4837621" cy="4859355"/>
              </a:xfrm>
            </p:grpSpPr>
            <p:sp>
              <p:nvSpPr>
                <p:cNvPr id="33" name="Rounded Rectangle 32"/>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4" name="Rounded Rectangle 33"/>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5" name="Rounded Rectangle 34"/>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6" name="Rounded Rectangle 35"/>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37" name="Group 36"/>
                <p:cNvGrpSpPr/>
                <p:nvPr/>
              </p:nvGrpSpPr>
              <p:grpSpPr>
                <a:xfrm rot="16200000">
                  <a:off x="5111486" y="2021160"/>
                  <a:ext cx="471714" cy="4825071"/>
                  <a:chOff x="5290934" y="2144720"/>
                  <a:chExt cx="471714" cy="4825071"/>
                </a:xfrm>
              </p:grpSpPr>
              <p:sp>
                <p:nvSpPr>
                  <p:cNvPr id="48" name="Rounded Rectangle 47"/>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9" name="Rounded Rectangle 48"/>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50" name="Rounded Rectangle 49"/>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51" name="Rounded Rectangle 50"/>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8" name="Group 37"/>
                <p:cNvGrpSpPr/>
                <p:nvPr/>
              </p:nvGrpSpPr>
              <p:grpSpPr>
                <a:xfrm rot="18898843">
                  <a:off x="5098936" y="1992127"/>
                  <a:ext cx="471714" cy="4825071"/>
                  <a:chOff x="5290934" y="2144720"/>
                  <a:chExt cx="471714" cy="4825071"/>
                </a:xfrm>
              </p:grpSpPr>
              <p:sp>
                <p:nvSpPr>
                  <p:cNvPr id="44" name="Rounded Rectangle 43"/>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5" name="Rounded Rectangle 44"/>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6" name="Rounded Rectangle 45"/>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7" name="Rounded Rectangle 46"/>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9" name="Group 38"/>
                <p:cNvGrpSpPr/>
                <p:nvPr/>
              </p:nvGrpSpPr>
              <p:grpSpPr>
                <a:xfrm rot="2699814">
                  <a:off x="5133413" y="2026604"/>
                  <a:ext cx="471714" cy="4825071"/>
                  <a:chOff x="5290934" y="2144720"/>
                  <a:chExt cx="471714" cy="4825071"/>
                </a:xfrm>
              </p:grpSpPr>
              <p:sp>
                <p:nvSpPr>
                  <p:cNvPr id="40" name="Rounded Rectangle 39"/>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1" name="Rounded Rectangle 40"/>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2" name="Rounded Rectangle 41"/>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3" name="Rounded Rectangle 42"/>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sp>
          <p:nvSpPr>
            <p:cNvPr id="8" name="Text Box 6"/>
            <p:cNvSpPr txBox="1">
              <a:spLocks noChangeArrowheads="1"/>
            </p:cNvSpPr>
            <p:nvPr/>
          </p:nvSpPr>
          <p:spPr bwMode="auto">
            <a:xfrm rot="3894420">
              <a:off x="7190256" y="3208794"/>
              <a:ext cx="638102" cy="298885"/>
            </a:xfrm>
            <a:prstGeom prst="rect">
              <a:avLst/>
            </a:prstGeom>
            <a:noFill/>
            <a:ln w="9525">
              <a:noFill/>
              <a:miter lim="800000"/>
              <a:headEnd/>
              <a:tailEnd/>
            </a:ln>
          </p:spPr>
          <p:txBody>
            <a:bodyPr>
              <a:prstTxWarp prst="textNoShape">
                <a:avLst/>
              </a:prstTxWarp>
              <a:spAutoFit/>
            </a:bodyPr>
            <a:lstStyle/>
            <a:p>
              <a:r>
                <a:rPr lang="en-US" sz="1125" b="1" dirty="0">
                  <a:solidFill>
                    <a:schemeClr val="accent6">
                      <a:lumMod val="40000"/>
                      <a:lumOff val="60000"/>
                    </a:schemeClr>
                  </a:solidFill>
                  <a:cs typeface="Chalkduster"/>
                </a:rPr>
                <a:t>Jet</a:t>
              </a:r>
            </a:p>
          </p:txBody>
        </p:sp>
        <p:sp>
          <p:nvSpPr>
            <p:cNvPr id="9" name="Freeform 17"/>
            <p:cNvSpPr>
              <a:spLocks/>
            </p:cNvSpPr>
            <p:nvPr/>
          </p:nvSpPr>
          <p:spPr bwMode="auto">
            <a:xfrm>
              <a:off x="6083147" y="3961378"/>
              <a:ext cx="916876" cy="1708126"/>
            </a:xfrm>
            <a:custGeom>
              <a:avLst/>
              <a:gdLst>
                <a:gd name="T0" fmla="*/ 0 w 912"/>
                <a:gd name="T1" fmla="*/ 0 h 1536"/>
                <a:gd name="T2" fmla="*/ 2147483647 w 912"/>
                <a:gd name="T3" fmla="*/ 2147483647 h 1536"/>
                <a:gd name="T4" fmla="*/ 2147483647 w 912"/>
                <a:gd name="T5" fmla="*/ 2147483647 h 1536"/>
                <a:gd name="T6" fmla="*/ 2147483647 w 912"/>
                <a:gd name="T7" fmla="*/ 2147483647 h 1536"/>
                <a:gd name="T8" fmla="*/ 0 60000 65536"/>
                <a:gd name="T9" fmla="*/ 0 60000 65536"/>
                <a:gd name="T10" fmla="*/ 0 60000 65536"/>
                <a:gd name="T11" fmla="*/ 0 60000 65536"/>
                <a:gd name="T12" fmla="*/ 0 w 912"/>
                <a:gd name="T13" fmla="*/ 0 h 1536"/>
                <a:gd name="T14" fmla="*/ 912 w 912"/>
                <a:gd name="T15" fmla="*/ 1536 h 1536"/>
              </a:gdLst>
              <a:ahLst/>
              <a:cxnLst>
                <a:cxn ang="T8">
                  <a:pos x="T0" y="T1"/>
                </a:cxn>
                <a:cxn ang="T9">
                  <a:pos x="T2" y="T3"/>
                </a:cxn>
                <a:cxn ang="T10">
                  <a:pos x="T4" y="T5"/>
                </a:cxn>
                <a:cxn ang="T11">
                  <a:pos x="T6" y="T7"/>
                </a:cxn>
              </a:cxnLst>
              <a:rect l="T12" t="T13" r="T14" b="T15"/>
              <a:pathLst>
                <a:path w="912" h="1536">
                  <a:moveTo>
                    <a:pt x="0" y="0"/>
                  </a:moveTo>
                  <a:cubicBezTo>
                    <a:pt x="184" y="84"/>
                    <a:pt x="368" y="168"/>
                    <a:pt x="480" y="288"/>
                  </a:cubicBezTo>
                  <a:cubicBezTo>
                    <a:pt x="592" y="408"/>
                    <a:pt x="600" y="512"/>
                    <a:pt x="672" y="720"/>
                  </a:cubicBezTo>
                  <a:cubicBezTo>
                    <a:pt x="744" y="928"/>
                    <a:pt x="828" y="1232"/>
                    <a:pt x="912" y="1536"/>
                  </a:cubicBezTo>
                </a:path>
              </a:pathLst>
            </a:custGeom>
            <a:noFill/>
            <a:ln w="31750">
              <a:solidFill>
                <a:srgbClr val="AEFFA8"/>
              </a:solidFill>
              <a:round/>
              <a:headEnd/>
              <a:tailEnd/>
            </a:ln>
          </p:spPr>
          <p:txBody>
            <a:bodyPr>
              <a:prstTxWarp prst="textNoShape">
                <a:avLst/>
              </a:prstTxWarp>
            </a:bodyPr>
            <a:lstStyle/>
            <a:p>
              <a:endParaRPr lang="en-US" sz="1350"/>
            </a:p>
          </p:txBody>
        </p:sp>
        <p:sp>
          <p:nvSpPr>
            <p:cNvPr id="10" name="Line 18"/>
            <p:cNvSpPr>
              <a:spLocks noChangeShapeType="1"/>
            </p:cNvSpPr>
            <p:nvPr/>
          </p:nvSpPr>
          <p:spPr bwMode="auto">
            <a:xfrm>
              <a:off x="6717835" y="4607316"/>
              <a:ext cx="150938" cy="550312"/>
            </a:xfrm>
            <a:prstGeom prst="line">
              <a:avLst/>
            </a:prstGeom>
            <a:noFill/>
            <a:ln w="41275">
              <a:solidFill>
                <a:srgbClr val="003300"/>
              </a:solidFill>
              <a:round/>
              <a:headEnd/>
              <a:tailEnd/>
            </a:ln>
          </p:spPr>
          <p:txBody>
            <a:bodyPr>
              <a:prstTxWarp prst="textNoShape">
                <a:avLst/>
              </a:prstTxWarp>
            </a:bodyPr>
            <a:lstStyle/>
            <a:p>
              <a:endParaRPr lang="en-US" sz="1350"/>
            </a:p>
          </p:txBody>
        </p:sp>
        <p:grpSp>
          <p:nvGrpSpPr>
            <p:cNvPr id="11" name="Group 27"/>
            <p:cNvGrpSpPr>
              <a:grpSpLocks/>
            </p:cNvGrpSpPr>
            <p:nvPr/>
          </p:nvGrpSpPr>
          <p:grpSpPr bwMode="auto">
            <a:xfrm rot="1895292">
              <a:off x="6315177" y="2959586"/>
              <a:ext cx="853303" cy="1317107"/>
              <a:chOff x="4867275" y="1379002"/>
              <a:chExt cx="1445327" cy="2230973"/>
            </a:xfrm>
          </p:grpSpPr>
          <p:sp>
            <p:nvSpPr>
              <p:cNvPr id="22"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3"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 name="Oval 7"/>
              <p:cNvSpPr>
                <a:spLocks noChangeArrowheads="1"/>
              </p:cNvSpPr>
              <p:nvPr/>
            </p:nvSpPr>
            <p:spPr bwMode="auto">
              <a:xfrm rot="1956496">
                <a:off x="5633151" y="1379002"/>
                <a:ext cx="679451" cy="944171"/>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5"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6"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7"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8" name="Line 24"/>
              <p:cNvSpPr>
                <a:spLocks noChangeShapeType="1"/>
              </p:cNvSpPr>
              <p:nvPr/>
            </p:nvSpPr>
            <p:spPr bwMode="auto">
              <a:xfrm flipV="1">
                <a:off x="4903788" y="2206624"/>
                <a:ext cx="963612" cy="1374775"/>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9"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30"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12" name="Group 11"/>
            <p:cNvGrpSpPr/>
            <p:nvPr/>
          </p:nvGrpSpPr>
          <p:grpSpPr>
            <a:xfrm rot="1048244">
              <a:off x="5289907" y="2767779"/>
              <a:ext cx="970989" cy="1071562"/>
              <a:chOff x="5112158" y="2889816"/>
              <a:chExt cx="970989" cy="1071562"/>
            </a:xfrm>
          </p:grpSpPr>
          <p:cxnSp>
            <p:nvCxnSpPr>
              <p:cNvPr id="18" name="Straight Connector 17"/>
              <p:cNvCxnSpPr/>
              <p:nvPr/>
            </p:nvCxnSpPr>
            <p:spPr>
              <a:xfrm flipH="1" flipV="1">
                <a:off x="5742320" y="3088936"/>
                <a:ext cx="340827" cy="872442"/>
              </a:xfrm>
              <a:prstGeom prst="line">
                <a:avLst/>
              </a:prstGeom>
              <a:ln w="25400" cap="flat" cmpd="sng" algn="ctr">
                <a:solidFill>
                  <a:srgbClr val="005200"/>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Freeform 15"/>
              <p:cNvSpPr>
                <a:spLocks/>
              </p:cNvSpPr>
              <p:nvPr/>
            </p:nvSpPr>
            <p:spPr bwMode="auto">
              <a:xfrm>
                <a:off x="5200023" y="3492175"/>
                <a:ext cx="855001" cy="463535"/>
              </a:xfrm>
              <a:custGeom>
                <a:avLst/>
                <a:gdLst>
                  <a:gd name="T0" fmla="*/ 2147483647 w 864"/>
                  <a:gd name="T1" fmla="*/ 2147483647 h 480"/>
                  <a:gd name="T2" fmla="*/ 2147483647 w 864"/>
                  <a:gd name="T3" fmla="*/ 2147483647 h 480"/>
                  <a:gd name="T4" fmla="*/ 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480"/>
                    </a:moveTo>
                    <a:cubicBezTo>
                      <a:pt x="696" y="448"/>
                      <a:pt x="528" y="416"/>
                      <a:pt x="384" y="336"/>
                    </a:cubicBezTo>
                    <a:cubicBezTo>
                      <a:pt x="240" y="256"/>
                      <a:pt x="120" y="128"/>
                      <a:pt x="0" y="0"/>
                    </a:cubicBezTo>
                  </a:path>
                </a:pathLst>
              </a:custGeom>
              <a:noFill/>
              <a:ln w="31750">
                <a:solidFill>
                  <a:srgbClr val="CC00CC"/>
                </a:solidFill>
                <a:round/>
                <a:headEnd/>
                <a:tailEnd/>
              </a:ln>
            </p:spPr>
            <p:txBody>
              <a:bodyPr>
                <a:prstTxWarp prst="textNoShape">
                  <a:avLst/>
                </a:prstTxWarp>
              </a:bodyPr>
              <a:lstStyle/>
              <a:p>
                <a:endParaRPr lang="en-US" sz="1350"/>
              </a:p>
            </p:txBody>
          </p:sp>
          <p:sp>
            <p:nvSpPr>
              <p:cNvPr id="20" name="Oval 16"/>
              <p:cNvSpPr>
                <a:spLocks noChangeArrowheads="1"/>
              </p:cNvSpPr>
              <p:nvPr/>
            </p:nvSpPr>
            <p:spPr bwMode="auto">
              <a:xfrm rot="18900000">
                <a:off x="5112158" y="3347576"/>
                <a:ext cx="90000" cy="205313"/>
              </a:xfrm>
              <a:prstGeom prst="ellipse">
                <a:avLst/>
              </a:prstGeom>
              <a:solidFill>
                <a:srgbClr val="ADC1D7"/>
              </a:solidFill>
              <a:ln w="31750">
                <a:solidFill>
                  <a:srgbClr val="003366"/>
                </a:solidFill>
                <a:round/>
                <a:headEnd/>
                <a:tailEnd/>
              </a:ln>
            </p:spPr>
            <p:txBody>
              <a:bodyPr wrap="none" anchor="ctr">
                <a:prstTxWarp prst="textNoShape">
                  <a:avLst/>
                </a:prstTxWarp>
              </a:bodyPr>
              <a:lstStyle/>
              <a:p>
                <a:endParaRPr lang="en-US" sz="1350"/>
              </a:p>
            </p:txBody>
          </p:sp>
          <p:sp>
            <p:nvSpPr>
              <p:cNvPr id="21" name="Oval 16"/>
              <p:cNvSpPr>
                <a:spLocks noChangeArrowheads="1"/>
              </p:cNvSpPr>
              <p:nvPr/>
            </p:nvSpPr>
            <p:spPr bwMode="auto">
              <a:xfrm rot="20400000">
                <a:off x="5662210" y="2889816"/>
                <a:ext cx="90000" cy="205311"/>
              </a:xfrm>
              <a:prstGeom prst="ellipse">
                <a:avLst/>
              </a:prstGeom>
              <a:solidFill>
                <a:srgbClr val="ADC1D7"/>
              </a:solidFill>
              <a:ln w="31750">
                <a:solidFill>
                  <a:srgbClr val="005200"/>
                </a:solidFill>
                <a:round/>
                <a:headEnd/>
                <a:tailEnd/>
              </a:ln>
            </p:spPr>
            <p:txBody>
              <a:bodyPr wrap="none" anchor="ctr">
                <a:prstTxWarp prst="textNoShape">
                  <a:avLst/>
                </a:prstTxWarp>
              </a:bodyPr>
              <a:lstStyle/>
              <a:p>
                <a:endParaRPr lang="en-US" sz="1350"/>
              </a:p>
            </p:txBody>
          </p:sp>
        </p:grpSp>
        <p:sp>
          <p:nvSpPr>
            <p:cNvPr id="13" name="Text Box 7"/>
            <p:cNvSpPr txBox="1">
              <a:spLocks noChangeArrowheads="1"/>
            </p:cNvSpPr>
            <p:nvPr/>
          </p:nvSpPr>
          <p:spPr bwMode="auto">
            <a:xfrm rot="19167276">
              <a:off x="4727437" y="2801348"/>
              <a:ext cx="1298672" cy="298885"/>
            </a:xfrm>
            <a:prstGeom prst="rect">
              <a:avLst/>
            </a:prstGeom>
            <a:noFill/>
            <a:ln w="9525">
              <a:noFill/>
              <a:miter lim="800000"/>
              <a:headEnd/>
              <a:tailEnd/>
            </a:ln>
          </p:spPr>
          <p:txBody>
            <a:bodyPr>
              <a:prstTxWarp prst="textNoShape">
                <a:avLst/>
              </a:prstTxWarp>
              <a:spAutoFit/>
            </a:bodyPr>
            <a:lstStyle/>
            <a:p>
              <a:r>
                <a:rPr lang="en-US" sz="1125" b="1" dirty="0">
                  <a:solidFill>
                    <a:srgbClr val="670068"/>
                  </a:solidFill>
                  <a:cs typeface="Chalkduster"/>
                </a:rPr>
                <a:t>electron</a:t>
              </a:r>
            </a:p>
          </p:txBody>
        </p:sp>
        <p:sp>
          <p:nvSpPr>
            <p:cNvPr id="14" name="Text Box 8"/>
            <p:cNvSpPr txBox="1">
              <a:spLocks noChangeArrowheads="1"/>
            </p:cNvSpPr>
            <p:nvPr/>
          </p:nvSpPr>
          <p:spPr bwMode="auto">
            <a:xfrm rot="20066039">
              <a:off x="6715215" y="5550988"/>
              <a:ext cx="1037522" cy="298885"/>
            </a:xfrm>
            <a:prstGeom prst="rect">
              <a:avLst/>
            </a:prstGeom>
            <a:noFill/>
            <a:ln w="9525">
              <a:noFill/>
              <a:miter lim="800000"/>
              <a:headEnd/>
              <a:tailEnd/>
            </a:ln>
          </p:spPr>
          <p:txBody>
            <a:bodyPr wrap="square">
              <a:prstTxWarp prst="textNoShape">
                <a:avLst/>
              </a:prstTxWarp>
              <a:spAutoFit/>
            </a:bodyPr>
            <a:lstStyle/>
            <a:p>
              <a:r>
                <a:rPr lang="en-US" sz="1125" b="1" dirty="0" err="1">
                  <a:solidFill>
                    <a:srgbClr val="006600"/>
                  </a:solidFill>
                  <a:cs typeface="Chalkduster"/>
                </a:rPr>
                <a:t>muon</a:t>
              </a:r>
              <a:endParaRPr lang="en-US" sz="1125" b="1" dirty="0">
                <a:solidFill>
                  <a:srgbClr val="006600"/>
                </a:solidFill>
                <a:cs typeface="Chalkduster"/>
              </a:endParaRPr>
            </a:p>
          </p:txBody>
        </p:sp>
        <p:sp>
          <p:nvSpPr>
            <p:cNvPr id="15" name="Text Box 7"/>
            <p:cNvSpPr txBox="1">
              <a:spLocks noChangeArrowheads="1"/>
            </p:cNvSpPr>
            <p:nvPr/>
          </p:nvSpPr>
          <p:spPr bwMode="auto">
            <a:xfrm>
              <a:off x="5604750" y="2522375"/>
              <a:ext cx="1098145" cy="298885"/>
            </a:xfrm>
            <a:prstGeom prst="rect">
              <a:avLst/>
            </a:prstGeom>
            <a:noFill/>
            <a:ln w="9525">
              <a:noFill/>
              <a:miter lim="800000"/>
              <a:headEnd/>
              <a:tailEnd/>
            </a:ln>
          </p:spPr>
          <p:txBody>
            <a:bodyPr>
              <a:prstTxWarp prst="textNoShape">
                <a:avLst/>
              </a:prstTxWarp>
              <a:spAutoFit/>
            </a:bodyPr>
            <a:lstStyle/>
            <a:p>
              <a:r>
                <a:rPr lang="en-US" sz="1125" b="1" dirty="0">
                  <a:solidFill>
                    <a:srgbClr val="005200"/>
                  </a:solidFill>
                  <a:cs typeface="Chalkduster"/>
                </a:rPr>
                <a:t>photon</a:t>
              </a:r>
            </a:p>
          </p:txBody>
        </p:sp>
        <p:sp>
          <p:nvSpPr>
            <p:cNvPr id="16" name="Line 14"/>
            <p:cNvSpPr>
              <a:spLocks noChangeShapeType="1"/>
            </p:cNvSpPr>
            <p:nvPr/>
          </p:nvSpPr>
          <p:spPr bwMode="auto">
            <a:xfrm flipH="1">
              <a:off x="4745799" y="3951501"/>
              <a:ext cx="1309225" cy="1923052"/>
            </a:xfrm>
            <a:prstGeom prst="line">
              <a:avLst/>
            </a:prstGeom>
            <a:noFill/>
            <a:ln w="31750">
              <a:solidFill>
                <a:srgbClr val="000080"/>
              </a:solidFill>
              <a:prstDash val="sysDash"/>
              <a:round/>
              <a:headEnd/>
              <a:tailEnd type="arrow" w="sm" len="sm"/>
            </a:ln>
          </p:spPr>
          <p:txBody>
            <a:bodyPr>
              <a:prstTxWarp prst="textNoShape">
                <a:avLst/>
              </a:prstTxWarp>
            </a:bodyPr>
            <a:lstStyle/>
            <a:p>
              <a:endParaRPr lang="en-US" sz="1350"/>
            </a:p>
          </p:txBody>
        </p:sp>
        <p:sp>
          <p:nvSpPr>
            <p:cNvPr id="17" name="Text Box 5"/>
            <p:cNvSpPr txBox="1">
              <a:spLocks noChangeArrowheads="1"/>
            </p:cNvSpPr>
            <p:nvPr/>
          </p:nvSpPr>
          <p:spPr bwMode="auto">
            <a:xfrm>
              <a:off x="4830645" y="5617259"/>
              <a:ext cx="811294" cy="337870"/>
            </a:xfrm>
            <a:prstGeom prst="rect">
              <a:avLst/>
            </a:prstGeom>
            <a:noFill/>
            <a:ln w="9525">
              <a:noFill/>
              <a:miter lim="800000"/>
              <a:headEnd/>
              <a:tailEnd/>
            </a:ln>
          </p:spPr>
          <p:txBody>
            <a:bodyPr wrap="square">
              <a:prstTxWarp prst="textNoShape">
                <a:avLst/>
              </a:prstTxWarp>
              <a:spAutoFit/>
            </a:bodyPr>
            <a:lstStyle/>
            <a:p>
              <a:r>
                <a:rPr lang="el-GR" sz="1350" b="1" dirty="0">
                  <a:solidFill>
                    <a:srgbClr val="006699"/>
                  </a:solidFill>
                  <a:cs typeface="Chalkduster"/>
                  <a:sym typeface="Symbol" charset="2"/>
                </a:rPr>
                <a:t>ν</a:t>
              </a:r>
            </a:p>
          </p:txBody>
        </p:sp>
      </p:grpSp>
      <p:sp>
        <p:nvSpPr>
          <p:cNvPr id="60" name="TextBox 59"/>
          <p:cNvSpPr txBox="1"/>
          <p:nvPr/>
        </p:nvSpPr>
        <p:spPr>
          <a:xfrm>
            <a:off x="1233237" y="1596746"/>
            <a:ext cx="1894974" cy="738664"/>
          </a:xfrm>
          <a:prstGeom prst="rect">
            <a:avLst/>
          </a:prstGeom>
          <a:noFill/>
        </p:spPr>
        <p:txBody>
          <a:bodyPr wrap="square" rtlCol="0">
            <a:spAutoFit/>
          </a:bodyPr>
          <a:lstStyle/>
          <a:p>
            <a:pPr algn="ctr"/>
            <a:r>
              <a:rPr lang="en-US" sz="2100" b="1" dirty="0">
                <a:solidFill>
                  <a:srgbClr val="FF00FF"/>
                </a:solidFill>
              </a:rPr>
              <a:t>Tracks</a:t>
            </a:r>
            <a:r>
              <a:rPr lang="en-US" sz="2100" b="1" dirty="0"/>
              <a:t> and </a:t>
            </a:r>
          </a:p>
          <a:p>
            <a:pPr algn="ctr"/>
            <a:r>
              <a:rPr lang="en-US" sz="2100" b="1" dirty="0">
                <a:solidFill>
                  <a:schemeClr val="tx2"/>
                </a:solidFill>
              </a:rPr>
              <a:t>Clusters</a:t>
            </a:r>
          </a:p>
        </p:txBody>
      </p:sp>
      <p:sp>
        <p:nvSpPr>
          <p:cNvPr id="63" name="Cloud 62"/>
          <p:cNvSpPr/>
          <p:nvPr/>
        </p:nvSpPr>
        <p:spPr>
          <a:xfrm>
            <a:off x="972553" y="2574901"/>
            <a:ext cx="2913527" cy="1786453"/>
          </a:xfrm>
          <a:prstGeom prst="cloud">
            <a:avLst/>
          </a:prstGeom>
          <a:solidFill>
            <a:schemeClr val="bg1"/>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2" name="Rectangle 61"/>
          <p:cNvSpPr/>
          <p:nvPr/>
        </p:nvSpPr>
        <p:spPr>
          <a:xfrm>
            <a:off x="1105620" y="2475616"/>
            <a:ext cx="2748843" cy="1569660"/>
          </a:xfrm>
          <a:prstGeom prst="rect">
            <a:avLst/>
          </a:prstGeom>
        </p:spPr>
        <p:txBody>
          <a:bodyPr wrap="square">
            <a:spAutoFit/>
          </a:bodyPr>
          <a:lstStyle/>
          <a:p>
            <a:pPr algn="ctr"/>
            <a:endParaRPr lang="en-US" sz="2400" dirty="0"/>
          </a:p>
          <a:p>
            <a:pPr algn="ctr"/>
            <a:r>
              <a:rPr lang="en-US" sz="2400" dirty="0"/>
              <a:t>Combining those: </a:t>
            </a:r>
          </a:p>
          <a:p>
            <a:pPr algn="ctr"/>
            <a:r>
              <a:rPr lang="en-US" sz="2400" dirty="0"/>
              <a:t>“</a:t>
            </a:r>
            <a:r>
              <a:rPr lang="en-US" sz="2400" b="1" dirty="0">
                <a:solidFill>
                  <a:srgbClr val="FFC000"/>
                </a:solidFill>
              </a:rPr>
              <a:t>objects</a:t>
            </a:r>
            <a:r>
              <a:rPr lang="en-US" sz="2400" dirty="0"/>
              <a:t>” </a:t>
            </a:r>
          </a:p>
          <a:p>
            <a:pPr algn="ctr"/>
            <a:r>
              <a:rPr lang="en-US" sz="2400" dirty="0"/>
              <a:t>(“particles”)</a:t>
            </a:r>
          </a:p>
        </p:txBody>
      </p:sp>
      <p:sp>
        <p:nvSpPr>
          <p:cNvPr id="3" name="Slide Number Placeholder 2"/>
          <p:cNvSpPr>
            <a:spLocks noGrp="1"/>
          </p:cNvSpPr>
          <p:nvPr>
            <p:ph type="sldNum" sz="quarter" idx="12"/>
          </p:nvPr>
        </p:nvSpPr>
        <p:spPr/>
        <p:txBody>
          <a:bodyPr/>
          <a:lstStyle/>
          <a:p>
            <a:fld id="{80149149-8C21-2B45-9A08-A29B7F6116D0}" type="slidenum">
              <a:rPr lang="en-US" smtClean="0"/>
              <a:pPr/>
              <a:t>25</a:t>
            </a:fld>
            <a:endParaRPr lang="en-US"/>
          </a:p>
        </p:txBody>
      </p:sp>
      <p:sp>
        <p:nvSpPr>
          <p:cNvPr id="4" name="Date Placeholder 3">
            <a:extLst>
              <a:ext uri="{FF2B5EF4-FFF2-40B4-BE49-F238E27FC236}">
                <a16:creationId xmlns:a16="http://schemas.microsoft.com/office/drawing/2014/main" id="{E37FF9C1-9615-4F49-9CB7-30C70944B861}"/>
              </a:ext>
            </a:extLst>
          </p:cNvPr>
          <p:cNvSpPr>
            <a:spLocks noGrp="1"/>
          </p:cNvSpPr>
          <p:nvPr>
            <p:ph type="dt" sz="half" idx="10"/>
          </p:nvPr>
        </p:nvSpPr>
        <p:spPr/>
        <p:txBody>
          <a:bodyPr/>
          <a:lstStyle/>
          <a:p>
            <a:fld id="{F98B2AF3-20B7-BC46-83E2-BCAFDB7BAE7E}" type="datetime1">
              <a:rPr lang="en-US" smtClean="0"/>
              <a:t>3/4/19</a:t>
            </a:fld>
            <a:endParaRPr lang="en-US"/>
          </a:p>
        </p:txBody>
      </p:sp>
      <p:sp>
        <p:nvSpPr>
          <p:cNvPr id="64" name="Footer Placeholder 63">
            <a:extLst>
              <a:ext uri="{FF2B5EF4-FFF2-40B4-BE49-F238E27FC236}">
                <a16:creationId xmlns:a16="http://schemas.microsoft.com/office/drawing/2014/main" id="{2DF6F551-F7FD-914E-9AAB-97F134EEE80A}"/>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3108037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Tracking in a NUTSHELL – Track fitting</a:t>
            </a:r>
          </a:p>
        </p:txBody>
      </p:sp>
      <p:sp>
        <p:nvSpPr>
          <p:cNvPr id="5" name="Content Placeholder 2"/>
          <p:cNvSpPr>
            <a:spLocks noGrp="1"/>
          </p:cNvSpPr>
          <p:nvPr>
            <p:ph idx="1"/>
          </p:nvPr>
        </p:nvSpPr>
        <p:spPr>
          <a:xfrm>
            <a:off x="1485900" y="1116331"/>
            <a:ext cx="3265324" cy="1451609"/>
          </a:xfrm>
        </p:spPr>
        <p:txBody>
          <a:bodyPr>
            <a:normAutofit/>
          </a:bodyPr>
          <a:lstStyle/>
          <a:p>
            <a:pPr marL="257175" indent="-257175">
              <a:buFont typeface="Wingdings" charset="2"/>
              <a:buChar char=""/>
            </a:pPr>
            <a:r>
              <a:rPr lang="en-US" sz="1350" dirty="0"/>
              <a:t>Perfect measurement – ideal </a:t>
            </a:r>
          </a:p>
        </p:txBody>
      </p:sp>
      <p:grpSp>
        <p:nvGrpSpPr>
          <p:cNvPr id="32" name="Group 31"/>
          <p:cNvGrpSpPr/>
          <p:nvPr/>
        </p:nvGrpSpPr>
        <p:grpSpPr>
          <a:xfrm>
            <a:off x="2244243" y="1394941"/>
            <a:ext cx="1276197" cy="701040"/>
            <a:chOff x="4886960" y="4124960"/>
            <a:chExt cx="1701596" cy="934720"/>
          </a:xfrm>
        </p:grpSpPr>
        <p:sp>
          <p:nvSpPr>
            <p:cNvPr id="9" name="Rectangle 19"/>
            <p:cNvSpPr>
              <a:spLocks noChangeArrowheads="1"/>
            </p:cNvSpPr>
            <p:nvPr/>
          </p:nvSpPr>
          <p:spPr bwMode="auto">
            <a:xfrm>
              <a:off x="4886960" y="4765681"/>
              <a:ext cx="1701596" cy="152188"/>
            </a:xfrm>
            <a:prstGeom prst="rect">
              <a:avLst/>
            </a:prstGeom>
            <a:solidFill>
              <a:srgbClr val="FFFFFF"/>
            </a:solidFill>
            <a:ln w="38100" cmpd="sng">
              <a:solidFill>
                <a:srgbClr val="000000"/>
              </a:solidFill>
              <a:round/>
              <a:headEnd/>
              <a:tailEnd/>
            </a:ln>
          </p:spPr>
          <p:txBody>
            <a:bodyPr>
              <a:prstTxWarp prst="textNoShape">
                <a:avLst/>
              </a:prstTxWarp>
            </a:bodyPr>
            <a:lstStyle/>
            <a:p>
              <a:endParaRPr lang="en-US" sz="1350"/>
            </a:p>
          </p:txBody>
        </p:sp>
        <p:sp>
          <p:nvSpPr>
            <p:cNvPr id="10" name="Rectangle 20"/>
            <p:cNvSpPr>
              <a:spLocks noChangeArrowheads="1"/>
            </p:cNvSpPr>
            <p:nvPr/>
          </p:nvSpPr>
          <p:spPr bwMode="auto">
            <a:xfrm>
              <a:off x="4886960" y="4369801"/>
              <a:ext cx="1701596" cy="152188"/>
            </a:xfrm>
            <a:prstGeom prst="rect">
              <a:avLst/>
            </a:prstGeom>
            <a:solidFill>
              <a:srgbClr val="FFFFFF"/>
            </a:solidFill>
            <a:ln w="38100" cmpd="sng">
              <a:solidFill>
                <a:srgbClr val="000000"/>
              </a:solidFill>
              <a:round/>
              <a:headEnd/>
              <a:tailEnd/>
            </a:ln>
          </p:spPr>
          <p:txBody>
            <a:bodyPr>
              <a:prstTxWarp prst="textNoShape">
                <a:avLst/>
              </a:prstTxWarp>
            </a:bodyPr>
            <a:lstStyle/>
            <a:p>
              <a:endParaRPr lang="en-US" sz="1350"/>
            </a:p>
          </p:txBody>
        </p:sp>
        <p:sp>
          <p:nvSpPr>
            <p:cNvPr id="19" name="Oval 27"/>
            <p:cNvSpPr>
              <a:spLocks noChangeArrowheads="1"/>
            </p:cNvSpPr>
            <p:nvPr/>
          </p:nvSpPr>
          <p:spPr bwMode="auto">
            <a:xfrm>
              <a:off x="5341212" y="4773869"/>
              <a:ext cx="184808" cy="144000"/>
            </a:xfrm>
            <a:prstGeom prst="ellipse">
              <a:avLst/>
            </a:prstGeom>
            <a:solidFill>
              <a:srgbClr val="FF0000"/>
            </a:solidFill>
            <a:ln w="28575" cmpd="sng">
              <a:solidFill>
                <a:srgbClr val="000000"/>
              </a:solidFill>
              <a:round/>
              <a:headEnd/>
              <a:tailEnd/>
            </a:ln>
          </p:spPr>
          <p:txBody>
            <a:bodyPr>
              <a:prstTxWarp prst="textNoShape">
                <a:avLst/>
              </a:prstTxWarp>
            </a:bodyPr>
            <a:lstStyle/>
            <a:p>
              <a:endParaRPr lang="en-US" sz="1350"/>
            </a:p>
          </p:txBody>
        </p:sp>
        <p:sp>
          <p:nvSpPr>
            <p:cNvPr id="20" name="Oval 28"/>
            <p:cNvSpPr>
              <a:spLocks noChangeArrowheads="1"/>
            </p:cNvSpPr>
            <p:nvPr/>
          </p:nvSpPr>
          <p:spPr bwMode="auto">
            <a:xfrm>
              <a:off x="5605825" y="4377989"/>
              <a:ext cx="184808" cy="144000"/>
            </a:xfrm>
            <a:prstGeom prst="ellipse">
              <a:avLst/>
            </a:prstGeom>
            <a:solidFill>
              <a:srgbClr val="FF0000"/>
            </a:solidFill>
            <a:ln w="28575" cmpd="sng">
              <a:solidFill>
                <a:srgbClr val="000000"/>
              </a:solidFill>
              <a:round/>
              <a:headEnd/>
              <a:tailEnd/>
            </a:ln>
          </p:spPr>
          <p:txBody>
            <a:bodyPr>
              <a:prstTxWarp prst="textNoShape">
                <a:avLst/>
              </a:prstTxWarp>
            </a:bodyPr>
            <a:lstStyle/>
            <a:p>
              <a:endParaRPr lang="en-US" sz="1350"/>
            </a:p>
          </p:txBody>
        </p:sp>
        <p:cxnSp>
          <p:nvCxnSpPr>
            <p:cNvPr id="25" name="Straight Arrow Connector 22"/>
            <p:cNvCxnSpPr>
              <a:cxnSpLocks noChangeShapeType="1"/>
            </p:cNvCxnSpPr>
            <p:nvPr/>
          </p:nvCxnSpPr>
          <p:spPr bwMode="auto">
            <a:xfrm flipV="1">
              <a:off x="5310732" y="4124960"/>
              <a:ext cx="592228" cy="934720"/>
            </a:xfrm>
            <a:prstGeom prst="straightConnector1">
              <a:avLst/>
            </a:prstGeom>
            <a:noFill/>
            <a:ln w="38100" cmpd="sng">
              <a:solidFill>
                <a:srgbClr val="000000"/>
              </a:solidFill>
              <a:round/>
              <a:headEnd/>
              <a:tailEnd type="arrow" w="med" len="med"/>
            </a:ln>
          </p:spPr>
        </p:cxnSp>
      </p:grpSp>
      <p:grpSp>
        <p:nvGrpSpPr>
          <p:cNvPr id="54" name="Group 53"/>
          <p:cNvGrpSpPr/>
          <p:nvPr/>
        </p:nvGrpSpPr>
        <p:grpSpPr>
          <a:xfrm>
            <a:off x="5554980" y="1394941"/>
            <a:ext cx="1276197" cy="701040"/>
            <a:chOff x="6309360" y="2407920"/>
            <a:chExt cx="1701596" cy="934720"/>
          </a:xfrm>
        </p:grpSpPr>
        <p:sp>
          <p:nvSpPr>
            <p:cNvPr id="34" name="Rectangle 19"/>
            <p:cNvSpPr>
              <a:spLocks noChangeArrowheads="1"/>
            </p:cNvSpPr>
            <p:nvPr/>
          </p:nvSpPr>
          <p:spPr bwMode="auto">
            <a:xfrm>
              <a:off x="6309360" y="3048641"/>
              <a:ext cx="1701596" cy="152188"/>
            </a:xfrm>
            <a:prstGeom prst="rect">
              <a:avLst/>
            </a:prstGeom>
            <a:solidFill>
              <a:srgbClr val="FFFFFF"/>
            </a:solidFill>
            <a:ln w="38100" cmpd="sng">
              <a:solidFill>
                <a:srgbClr val="000000"/>
              </a:solidFill>
              <a:round/>
              <a:headEnd/>
              <a:tailEnd/>
            </a:ln>
          </p:spPr>
          <p:txBody>
            <a:bodyPr>
              <a:prstTxWarp prst="textNoShape">
                <a:avLst/>
              </a:prstTxWarp>
            </a:bodyPr>
            <a:lstStyle/>
            <a:p>
              <a:endParaRPr lang="en-US" sz="1350"/>
            </a:p>
          </p:txBody>
        </p:sp>
        <p:cxnSp>
          <p:nvCxnSpPr>
            <p:cNvPr id="41" name="Straight Connector 40"/>
            <p:cNvCxnSpPr/>
            <p:nvPr/>
          </p:nvCxnSpPr>
          <p:spPr>
            <a:xfrm>
              <a:off x="6553200" y="3127949"/>
              <a:ext cx="58928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5" name="Rectangle 20"/>
            <p:cNvSpPr>
              <a:spLocks noChangeArrowheads="1"/>
            </p:cNvSpPr>
            <p:nvPr/>
          </p:nvSpPr>
          <p:spPr bwMode="auto">
            <a:xfrm>
              <a:off x="6309360" y="2652761"/>
              <a:ext cx="1701596" cy="152188"/>
            </a:xfrm>
            <a:prstGeom prst="rect">
              <a:avLst/>
            </a:prstGeom>
            <a:solidFill>
              <a:srgbClr val="FFFFFF"/>
            </a:solidFill>
            <a:ln w="38100" cmpd="sng">
              <a:solidFill>
                <a:srgbClr val="000000"/>
              </a:solidFill>
              <a:round/>
              <a:headEnd/>
              <a:tailEnd/>
            </a:ln>
          </p:spPr>
          <p:txBody>
            <a:bodyPr>
              <a:prstTxWarp prst="textNoShape">
                <a:avLst/>
              </a:prstTxWarp>
            </a:bodyPr>
            <a:lstStyle/>
            <a:p>
              <a:endParaRPr lang="en-US" sz="1350"/>
            </a:p>
          </p:txBody>
        </p:sp>
        <p:cxnSp>
          <p:nvCxnSpPr>
            <p:cNvPr id="40" name="Straight Connector 39"/>
            <p:cNvCxnSpPr/>
            <p:nvPr/>
          </p:nvCxnSpPr>
          <p:spPr>
            <a:xfrm>
              <a:off x="6817360" y="2732069"/>
              <a:ext cx="58928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6" name="Oval 27"/>
            <p:cNvSpPr>
              <a:spLocks noChangeArrowheads="1"/>
            </p:cNvSpPr>
            <p:nvPr/>
          </p:nvSpPr>
          <p:spPr bwMode="auto">
            <a:xfrm>
              <a:off x="6763612" y="3056829"/>
              <a:ext cx="184808" cy="144000"/>
            </a:xfrm>
            <a:prstGeom prst="ellipse">
              <a:avLst/>
            </a:prstGeom>
            <a:solidFill>
              <a:srgbClr val="FF0000"/>
            </a:solidFill>
            <a:ln w="28575" cmpd="sng">
              <a:solidFill>
                <a:srgbClr val="000000"/>
              </a:solidFill>
              <a:round/>
              <a:headEnd/>
              <a:tailEnd/>
            </a:ln>
          </p:spPr>
          <p:txBody>
            <a:bodyPr>
              <a:prstTxWarp prst="textNoShape">
                <a:avLst/>
              </a:prstTxWarp>
            </a:bodyPr>
            <a:lstStyle/>
            <a:p>
              <a:endParaRPr lang="en-US" sz="1350"/>
            </a:p>
          </p:txBody>
        </p:sp>
        <p:sp>
          <p:nvSpPr>
            <p:cNvPr id="37" name="Oval 28"/>
            <p:cNvSpPr>
              <a:spLocks noChangeArrowheads="1"/>
            </p:cNvSpPr>
            <p:nvPr/>
          </p:nvSpPr>
          <p:spPr bwMode="auto">
            <a:xfrm>
              <a:off x="7028225" y="2660949"/>
              <a:ext cx="184808" cy="144000"/>
            </a:xfrm>
            <a:prstGeom prst="ellipse">
              <a:avLst/>
            </a:prstGeom>
            <a:solidFill>
              <a:srgbClr val="FF0000"/>
            </a:solidFill>
            <a:ln w="28575" cmpd="sng">
              <a:solidFill>
                <a:srgbClr val="000000"/>
              </a:solidFill>
              <a:round/>
              <a:headEnd/>
              <a:tailEnd/>
            </a:ln>
          </p:spPr>
          <p:txBody>
            <a:bodyPr>
              <a:prstTxWarp prst="textNoShape">
                <a:avLst/>
              </a:prstTxWarp>
            </a:bodyPr>
            <a:lstStyle/>
            <a:p>
              <a:endParaRPr lang="en-US" sz="1350"/>
            </a:p>
          </p:txBody>
        </p:sp>
        <p:cxnSp>
          <p:nvCxnSpPr>
            <p:cNvPr id="38" name="Straight Arrow Connector 22"/>
            <p:cNvCxnSpPr>
              <a:cxnSpLocks noChangeShapeType="1"/>
            </p:cNvCxnSpPr>
            <p:nvPr/>
          </p:nvCxnSpPr>
          <p:spPr bwMode="auto">
            <a:xfrm flipV="1">
              <a:off x="6733132" y="2407920"/>
              <a:ext cx="592228" cy="934720"/>
            </a:xfrm>
            <a:prstGeom prst="straightConnector1">
              <a:avLst/>
            </a:prstGeom>
            <a:noFill/>
            <a:ln w="38100" cmpd="sng">
              <a:solidFill>
                <a:srgbClr val="000000"/>
              </a:solidFill>
              <a:round/>
              <a:headEnd/>
              <a:tailEnd type="arrow" w="med" len="med"/>
            </a:ln>
          </p:spPr>
        </p:cxnSp>
        <p:cxnSp>
          <p:nvCxnSpPr>
            <p:cNvPr id="42" name="Straight Arrow Connector 22"/>
            <p:cNvCxnSpPr>
              <a:cxnSpLocks noChangeShapeType="1"/>
            </p:cNvCxnSpPr>
            <p:nvPr/>
          </p:nvCxnSpPr>
          <p:spPr bwMode="auto">
            <a:xfrm flipV="1">
              <a:off x="6885532" y="2407920"/>
              <a:ext cx="142693" cy="934720"/>
            </a:xfrm>
            <a:prstGeom prst="straightConnector1">
              <a:avLst/>
            </a:prstGeom>
            <a:noFill/>
            <a:ln w="19050" cmpd="sng">
              <a:solidFill>
                <a:srgbClr val="000000"/>
              </a:solidFill>
              <a:round/>
              <a:headEnd/>
              <a:tailEnd type="arrow" w="med" len="med"/>
            </a:ln>
          </p:spPr>
        </p:cxnSp>
        <p:cxnSp>
          <p:nvCxnSpPr>
            <p:cNvPr id="45" name="Straight Arrow Connector 22"/>
            <p:cNvCxnSpPr>
              <a:cxnSpLocks noChangeShapeType="1"/>
            </p:cNvCxnSpPr>
            <p:nvPr/>
          </p:nvCxnSpPr>
          <p:spPr bwMode="auto">
            <a:xfrm flipH="1" flipV="1">
              <a:off x="6817360" y="2407920"/>
              <a:ext cx="210865" cy="934720"/>
            </a:xfrm>
            <a:prstGeom prst="straightConnector1">
              <a:avLst/>
            </a:prstGeom>
            <a:noFill/>
            <a:ln w="19050" cmpd="sng">
              <a:solidFill>
                <a:srgbClr val="000000"/>
              </a:solidFill>
              <a:round/>
              <a:headEnd/>
              <a:tailEnd type="arrow" w="med" len="med"/>
            </a:ln>
          </p:spPr>
        </p:cxnSp>
        <p:cxnSp>
          <p:nvCxnSpPr>
            <p:cNvPr id="48" name="Straight Arrow Connector 22"/>
            <p:cNvCxnSpPr>
              <a:cxnSpLocks noChangeShapeType="1"/>
            </p:cNvCxnSpPr>
            <p:nvPr/>
          </p:nvCxnSpPr>
          <p:spPr bwMode="auto">
            <a:xfrm flipV="1">
              <a:off x="6553200" y="2407920"/>
              <a:ext cx="965200" cy="934720"/>
            </a:xfrm>
            <a:prstGeom prst="straightConnector1">
              <a:avLst/>
            </a:prstGeom>
            <a:noFill/>
            <a:ln w="19050" cmpd="sng">
              <a:solidFill>
                <a:srgbClr val="000000"/>
              </a:solidFill>
              <a:round/>
              <a:headEnd/>
              <a:tailEnd type="arrow" w="med" len="med"/>
            </a:ln>
          </p:spPr>
        </p:cxnSp>
        <p:cxnSp>
          <p:nvCxnSpPr>
            <p:cNvPr id="51" name="Straight Arrow Connector 22"/>
            <p:cNvCxnSpPr>
              <a:cxnSpLocks noChangeShapeType="1"/>
            </p:cNvCxnSpPr>
            <p:nvPr/>
          </p:nvCxnSpPr>
          <p:spPr bwMode="auto">
            <a:xfrm flipV="1">
              <a:off x="6705600" y="2407920"/>
              <a:ext cx="436880" cy="934720"/>
            </a:xfrm>
            <a:prstGeom prst="straightConnector1">
              <a:avLst/>
            </a:prstGeom>
            <a:noFill/>
            <a:ln w="19050" cmpd="sng">
              <a:solidFill>
                <a:srgbClr val="000000"/>
              </a:solidFill>
              <a:round/>
              <a:headEnd/>
              <a:tailEnd type="arrow" w="med" len="med"/>
            </a:ln>
          </p:spPr>
        </p:cxnSp>
      </p:grpSp>
      <p:grpSp>
        <p:nvGrpSpPr>
          <p:cNvPr id="83" name="Group 82"/>
          <p:cNvGrpSpPr/>
          <p:nvPr/>
        </p:nvGrpSpPr>
        <p:grpSpPr>
          <a:xfrm>
            <a:off x="3198678" y="2446019"/>
            <a:ext cx="2356302" cy="1449234"/>
            <a:chOff x="5035492" y="2900566"/>
            <a:chExt cx="3141736" cy="1932312"/>
          </a:xfrm>
        </p:grpSpPr>
        <p:sp>
          <p:nvSpPr>
            <p:cNvPr id="60" name="Rectangle 20"/>
            <p:cNvSpPr>
              <a:spLocks noChangeArrowheads="1"/>
            </p:cNvSpPr>
            <p:nvPr/>
          </p:nvSpPr>
          <p:spPr bwMode="auto">
            <a:xfrm>
              <a:off x="5035492" y="3256341"/>
              <a:ext cx="3141736" cy="144000"/>
            </a:xfrm>
            <a:prstGeom prst="rect">
              <a:avLst/>
            </a:prstGeom>
            <a:solidFill>
              <a:srgbClr val="FFFFFF"/>
            </a:solidFill>
            <a:ln w="38100" cmpd="sng">
              <a:solidFill>
                <a:srgbClr val="000000"/>
              </a:solidFill>
              <a:round/>
              <a:headEnd/>
              <a:tailEnd/>
            </a:ln>
          </p:spPr>
          <p:txBody>
            <a:bodyPr>
              <a:prstTxWarp prst="textNoShape">
                <a:avLst/>
              </a:prstTxWarp>
            </a:bodyPr>
            <a:lstStyle/>
            <a:p>
              <a:endParaRPr lang="en-US" sz="1350"/>
            </a:p>
          </p:txBody>
        </p:sp>
        <p:sp>
          <p:nvSpPr>
            <p:cNvPr id="57" name="Rectangle 17"/>
            <p:cNvSpPr>
              <a:spLocks noChangeArrowheads="1"/>
            </p:cNvSpPr>
            <p:nvPr/>
          </p:nvSpPr>
          <p:spPr bwMode="auto">
            <a:xfrm>
              <a:off x="5035492" y="4443981"/>
              <a:ext cx="3141736" cy="144000"/>
            </a:xfrm>
            <a:prstGeom prst="rect">
              <a:avLst/>
            </a:prstGeom>
            <a:solidFill>
              <a:srgbClr val="FFFFFF"/>
            </a:solidFill>
            <a:ln w="38100" cmpd="sng">
              <a:solidFill>
                <a:srgbClr val="000000"/>
              </a:solidFill>
              <a:round/>
              <a:headEnd/>
              <a:tailEnd/>
            </a:ln>
          </p:spPr>
          <p:txBody>
            <a:bodyPr>
              <a:prstTxWarp prst="textNoShape">
                <a:avLst/>
              </a:prstTxWarp>
            </a:bodyPr>
            <a:lstStyle/>
            <a:p>
              <a:endParaRPr lang="en-US" sz="1350"/>
            </a:p>
          </p:txBody>
        </p:sp>
        <p:sp>
          <p:nvSpPr>
            <p:cNvPr id="58" name="Rectangle 18"/>
            <p:cNvSpPr>
              <a:spLocks noChangeArrowheads="1"/>
            </p:cNvSpPr>
            <p:nvPr/>
          </p:nvSpPr>
          <p:spPr bwMode="auto">
            <a:xfrm>
              <a:off x="5035492" y="4048101"/>
              <a:ext cx="3141736" cy="144000"/>
            </a:xfrm>
            <a:prstGeom prst="rect">
              <a:avLst/>
            </a:prstGeom>
            <a:solidFill>
              <a:srgbClr val="FFFFFF"/>
            </a:solidFill>
            <a:ln w="38100" cmpd="sng">
              <a:solidFill>
                <a:srgbClr val="000000"/>
              </a:solidFill>
              <a:round/>
              <a:headEnd/>
              <a:tailEnd/>
            </a:ln>
          </p:spPr>
          <p:txBody>
            <a:bodyPr>
              <a:prstTxWarp prst="textNoShape">
                <a:avLst/>
              </a:prstTxWarp>
            </a:bodyPr>
            <a:lstStyle/>
            <a:p>
              <a:endParaRPr lang="en-US" sz="1350"/>
            </a:p>
          </p:txBody>
        </p:sp>
        <p:sp>
          <p:nvSpPr>
            <p:cNvPr id="59" name="Rectangle 19"/>
            <p:cNvSpPr>
              <a:spLocks noChangeArrowheads="1"/>
            </p:cNvSpPr>
            <p:nvPr/>
          </p:nvSpPr>
          <p:spPr bwMode="auto">
            <a:xfrm>
              <a:off x="5035492" y="3652221"/>
              <a:ext cx="3141736" cy="144000"/>
            </a:xfrm>
            <a:prstGeom prst="rect">
              <a:avLst/>
            </a:prstGeom>
            <a:solidFill>
              <a:srgbClr val="FFFFFF"/>
            </a:solidFill>
            <a:ln w="38100" cmpd="sng">
              <a:solidFill>
                <a:srgbClr val="000000"/>
              </a:solidFill>
              <a:round/>
              <a:headEnd/>
              <a:tailEnd/>
            </a:ln>
          </p:spPr>
          <p:txBody>
            <a:bodyPr>
              <a:prstTxWarp prst="textNoShape">
                <a:avLst/>
              </a:prstTxWarp>
            </a:bodyPr>
            <a:lstStyle/>
            <a:p>
              <a:endParaRPr lang="en-US" sz="1350"/>
            </a:p>
          </p:txBody>
        </p:sp>
        <p:cxnSp>
          <p:nvCxnSpPr>
            <p:cNvPr id="80" name="Straight Connector 79"/>
            <p:cNvCxnSpPr/>
            <p:nvPr/>
          </p:nvCxnSpPr>
          <p:spPr>
            <a:xfrm>
              <a:off x="7002933" y="3725460"/>
              <a:ext cx="39599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6667523" y="4129329"/>
              <a:ext cx="39599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251205" y="4521230"/>
              <a:ext cx="39599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051041" y="3339381"/>
              <a:ext cx="39599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9" name="Oval 27"/>
            <p:cNvSpPr>
              <a:spLocks noChangeArrowheads="1"/>
            </p:cNvSpPr>
            <p:nvPr/>
          </p:nvSpPr>
          <p:spPr bwMode="auto">
            <a:xfrm>
              <a:off x="7112764" y="3660409"/>
              <a:ext cx="184808" cy="144000"/>
            </a:xfrm>
            <a:prstGeom prst="ellipse">
              <a:avLst/>
            </a:prstGeom>
            <a:solidFill>
              <a:srgbClr val="FF0000"/>
            </a:solidFill>
            <a:ln w="28575" cmpd="sng">
              <a:solidFill>
                <a:srgbClr val="000000"/>
              </a:solidFill>
              <a:round/>
              <a:headEnd/>
              <a:tailEnd/>
            </a:ln>
          </p:spPr>
          <p:txBody>
            <a:bodyPr>
              <a:prstTxWarp prst="textNoShape">
                <a:avLst/>
              </a:prstTxWarp>
            </a:bodyPr>
            <a:lstStyle/>
            <a:p>
              <a:endParaRPr lang="en-US" sz="1350"/>
            </a:p>
          </p:txBody>
        </p:sp>
        <p:sp>
          <p:nvSpPr>
            <p:cNvPr id="70" name="Oval 28"/>
            <p:cNvSpPr>
              <a:spLocks noChangeArrowheads="1"/>
            </p:cNvSpPr>
            <p:nvPr/>
          </p:nvSpPr>
          <p:spPr bwMode="auto">
            <a:xfrm>
              <a:off x="7153857" y="3264529"/>
              <a:ext cx="184808" cy="144000"/>
            </a:xfrm>
            <a:prstGeom prst="ellipse">
              <a:avLst/>
            </a:prstGeom>
            <a:solidFill>
              <a:srgbClr val="FF0000"/>
            </a:solidFill>
            <a:ln w="28575" cmpd="sng">
              <a:solidFill>
                <a:srgbClr val="000000"/>
              </a:solidFill>
              <a:round/>
              <a:headEnd/>
              <a:tailEnd/>
            </a:ln>
          </p:spPr>
          <p:txBody>
            <a:bodyPr>
              <a:prstTxWarp prst="textNoShape">
                <a:avLst/>
              </a:prstTxWarp>
            </a:bodyPr>
            <a:lstStyle/>
            <a:p>
              <a:endParaRPr lang="en-US" sz="1350"/>
            </a:p>
          </p:txBody>
        </p:sp>
        <p:sp>
          <p:nvSpPr>
            <p:cNvPr id="71" name="Oval 26"/>
            <p:cNvSpPr>
              <a:spLocks noChangeArrowheads="1"/>
            </p:cNvSpPr>
            <p:nvPr/>
          </p:nvSpPr>
          <p:spPr bwMode="auto">
            <a:xfrm>
              <a:off x="6774662" y="4061469"/>
              <a:ext cx="184808" cy="144000"/>
            </a:xfrm>
            <a:prstGeom prst="ellipse">
              <a:avLst/>
            </a:prstGeom>
            <a:solidFill>
              <a:srgbClr val="FF0000"/>
            </a:solidFill>
            <a:ln w="28575" cmpd="sng">
              <a:solidFill>
                <a:srgbClr val="000000"/>
              </a:solidFill>
              <a:round/>
              <a:headEnd/>
              <a:tailEnd/>
            </a:ln>
          </p:spPr>
          <p:txBody>
            <a:bodyPr>
              <a:prstTxWarp prst="textNoShape">
                <a:avLst/>
              </a:prstTxWarp>
            </a:bodyPr>
            <a:lstStyle/>
            <a:p>
              <a:endParaRPr lang="en-US" sz="1350"/>
            </a:p>
          </p:txBody>
        </p:sp>
        <p:sp>
          <p:nvSpPr>
            <p:cNvPr id="72" name="Oval 24"/>
            <p:cNvSpPr>
              <a:spLocks noChangeArrowheads="1"/>
            </p:cNvSpPr>
            <p:nvPr/>
          </p:nvSpPr>
          <p:spPr bwMode="auto">
            <a:xfrm>
              <a:off x="6356804" y="4457349"/>
              <a:ext cx="184808" cy="144000"/>
            </a:xfrm>
            <a:prstGeom prst="ellipse">
              <a:avLst/>
            </a:prstGeom>
            <a:solidFill>
              <a:srgbClr val="FF0000"/>
            </a:solidFill>
            <a:ln w="28575" cmpd="sng">
              <a:solidFill>
                <a:srgbClr val="000000"/>
              </a:solidFill>
              <a:round/>
              <a:headEnd/>
              <a:tailEnd/>
            </a:ln>
          </p:spPr>
          <p:txBody>
            <a:bodyPr>
              <a:prstTxWarp prst="textNoShape">
                <a:avLst/>
              </a:prstTxWarp>
            </a:bodyPr>
            <a:lstStyle/>
            <a:p>
              <a:endParaRPr lang="en-US" sz="1350"/>
            </a:p>
          </p:txBody>
        </p:sp>
        <p:cxnSp>
          <p:nvCxnSpPr>
            <p:cNvPr id="75" name="Straight Arrow Connector 22"/>
            <p:cNvCxnSpPr>
              <a:cxnSpLocks noChangeShapeType="1"/>
            </p:cNvCxnSpPr>
            <p:nvPr/>
          </p:nvCxnSpPr>
          <p:spPr bwMode="auto">
            <a:xfrm flipV="1">
              <a:off x="6356804" y="2900566"/>
              <a:ext cx="1204397" cy="1932312"/>
            </a:xfrm>
            <a:prstGeom prst="straightConnector1">
              <a:avLst/>
            </a:prstGeom>
            <a:noFill/>
            <a:ln w="38100" cmpd="sng">
              <a:solidFill>
                <a:srgbClr val="000000"/>
              </a:solidFill>
              <a:round/>
              <a:headEnd/>
              <a:tailEnd type="arrow" w="med" len="med"/>
            </a:ln>
          </p:spPr>
        </p:cxnSp>
      </p:grpSp>
      <p:sp>
        <p:nvSpPr>
          <p:cNvPr id="84" name="Content Placeholder 2"/>
          <p:cNvSpPr txBox="1">
            <a:spLocks/>
          </p:cNvSpPr>
          <p:nvPr/>
        </p:nvSpPr>
        <p:spPr>
          <a:xfrm>
            <a:off x="1485900" y="2166632"/>
            <a:ext cx="6278880" cy="294629"/>
          </a:xfrm>
          <a:prstGeom prst="rect">
            <a:avLst/>
          </a:prstGeom>
        </p:spPr>
        <p:txBody>
          <a:bodyPr vert="horz" lIns="68580" tIns="34290" rIns="68580" bIns="3429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57175" indent="-257175">
              <a:buFont typeface="Wingdings" charset="2"/>
              <a:buChar char=""/>
            </a:pPr>
            <a:r>
              <a:rPr lang="en-US" sz="1350" dirty="0"/>
              <a:t>Small errors and more points help to constrain the possibilities</a:t>
            </a:r>
          </a:p>
        </p:txBody>
      </p:sp>
      <p:sp>
        <p:nvSpPr>
          <p:cNvPr id="85" name="Content Placeholder 2"/>
          <p:cNvSpPr txBox="1">
            <a:spLocks/>
          </p:cNvSpPr>
          <p:nvPr/>
        </p:nvSpPr>
        <p:spPr>
          <a:xfrm>
            <a:off x="4651967" y="1116330"/>
            <a:ext cx="3226490" cy="536895"/>
          </a:xfrm>
          <a:prstGeom prst="rect">
            <a:avLst/>
          </a:prstGeom>
        </p:spPr>
        <p:txBody>
          <a:bodyPr vert="horz" lIns="68580" tIns="34290" rIns="68580" bIns="3429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57175" indent="-257175">
              <a:buFont typeface="Wingdings" charset="2"/>
              <a:buChar char=""/>
            </a:pPr>
            <a:r>
              <a:rPr lang="en-US" sz="1350" dirty="0"/>
              <a:t>Imperfect measurement – reality</a:t>
            </a:r>
          </a:p>
        </p:txBody>
      </p:sp>
      <p:cxnSp>
        <p:nvCxnSpPr>
          <p:cNvPr id="86" name="Straight Arrow Connector 22"/>
          <p:cNvCxnSpPr>
            <a:cxnSpLocks noChangeShapeType="1"/>
          </p:cNvCxnSpPr>
          <p:nvPr/>
        </p:nvCxnSpPr>
        <p:spPr bwMode="auto">
          <a:xfrm flipV="1">
            <a:off x="4053840" y="2461261"/>
            <a:ext cx="1153420" cy="1433993"/>
          </a:xfrm>
          <a:prstGeom prst="straightConnector1">
            <a:avLst/>
          </a:prstGeom>
          <a:noFill/>
          <a:ln w="19050" cmpd="sng">
            <a:solidFill>
              <a:srgbClr val="000000"/>
            </a:solidFill>
            <a:round/>
            <a:headEnd/>
            <a:tailEnd type="arrow" w="med" len="med"/>
          </a:ln>
        </p:spPr>
      </p:cxnSp>
      <p:sp>
        <p:nvSpPr>
          <p:cNvPr id="89" name="Content Placeholder 2"/>
          <p:cNvSpPr txBox="1">
            <a:spLocks/>
          </p:cNvSpPr>
          <p:nvPr/>
        </p:nvSpPr>
        <p:spPr>
          <a:xfrm>
            <a:off x="1485899" y="3756678"/>
            <a:ext cx="6278880" cy="1165842"/>
          </a:xfrm>
          <a:prstGeom prst="rect">
            <a:avLst/>
          </a:prstGeom>
        </p:spPr>
        <p:txBody>
          <a:bodyPr vert="horz" lIns="68580" tIns="34290" rIns="68580" bIns="3429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57175" indent="-257175">
              <a:buFont typeface="Wingdings" charset="2"/>
              <a:buChar char=""/>
            </a:pPr>
            <a:r>
              <a:rPr lang="en-US" sz="1350" dirty="0"/>
              <a:t>Quantitatively:</a:t>
            </a:r>
          </a:p>
          <a:p>
            <a:pPr marL="600075" lvl="1" indent="-257175">
              <a:buFont typeface="Wingdings" charset="2"/>
              <a:buChar char=""/>
            </a:pPr>
            <a:r>
              <a:rPr lang="en-US" sz="1350" dirty="0"/>
              <a:t>Parameterize the track;</a:t>
            </a:r>
          </a:p>
          <a:p>
            <a:pPr marL="600075" lvl="1" indent="-257175">
              <a:buFont typeface="Wingdings" charset="2"/>
              <a:buChar char=""/>
            </a:pPr>
            <a:r>
              <a:rPr lang="en-US" sz="1350" dirty="0"/>
              <a:t>Find parameters by Least-Squares-Minimization;</a:t>
            </a:r>
          </a:p>
          <a:p>
            <a:pPr marL="600075" lvl="1" indent="-257175">
              <a:buFont typeface="Wingdings" charset="2"/>
              <a:buChar char=""/>
            </a:pPr>
            <a:r>
              <a:rPr lang="en-US" sz="1350" dirty="0"/>
              <a:t>Obtain also uncertainties on the track parameters.</a:t>
            </a:r>
          </a:p>
        </p:txBody>
      </p:sp>
      <p:sp>
        <p:nvSpPr>
          <p:cNvPr id="3" name="Slide Number Placeholder 2"/>
          <p:cNvSpPr>
            <a:spLocks noGrp="1"/>
          </p:cNvSpPr>
          <p:nvPr>
            <p:ph type="sldNum" sz="quarter" idx="12"/>
          </p:nvPr>
        </p:nvSpPr>
        <p:spPr/>
        <p:txBody>
          <a:bodyPr/>
          <a:lstStyle/>
          <a:p>
            <a:fld id="{80149149-8C21-2B45-9A08-A29B7F6116D0}" type="slidenum">
              <a:rPr lang="en-US" smtClean="0"/>
              <a:pPr/>
              <a:t>26</a:t>
            </a:fld>
            <a:endParaRPr lang="en-US"/>
          </a:p>
        </p:txBody>
      </p:sp>
      <p:sp>
        <p:nvSpPr>
          <p:cNvPr id="4" name="Date Placeholder 3">
            <a:extLst>
              <a:ext uri="{FF2B5EF4-FFF2-40B4-BE49-F238E27FC236}">
                <a16:creationId xmlns:a16="http://schemas.microsoft.com/office/drawing/2014/main" id="{9578E8CB-E089-D640-B71D-F74C64BD92F8}"/>
              </a:ext>
            </a:extLst>
          </p:cNvPr>
          <p:cNvSpPr>
            <a:spLocks noGrp="1"/>
          </p:cNvSpPr>
          <p:nvPr>
            <p:ph type="dt" sz="half" idx="10"/>
          </p:nvPr>
        </p:nvSpPr>
        <p:spPr/>
        <p:txBody>
          <a:bodyPr/>
          <a:lstStyle/>
          <a:p>
            <a:fld id="{478C3254-48F8-4743-B25A-0CC4B6D3FC34}" type="datetime1">
              <a:rPr lang="en-US" smtClean="0"/>
              <a:t>3/4/19</a:t>
            </a:fld>
            <a:endParaRPr lang="en-US"/>
          </a:p>
        </p:txBody>
      </p:sp>
      <p:sp>
        <p:nvSpPr>
          <p:cNvPr id="6" name="Footer Placeholder 5">
            <a:extLst>
              <a:ext uri="{FF2B5EF4-FFF2-40B4-BE49-F238E27FC236}">
                <a16:creationId xmlns:a16="http://schemas.microsoft.com/office/drawing/2014/main" id="{3CAF4D3C-BEBD-A548-97CA-3B4B9B752EE8}"/>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3812803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Clustering in a nutshell</a:t>
            </a:r>
          </a:p>
        </p:txBody>
      </p:sp>
      <p:sp>
        <p:nvSpPr>
          <p:cNvPr id="3" name="Content Placeholder 2"/>
          <p:cNvSpPr>
            <a:spLocks noGrp="1"/>
          </p:cNvSpPr>
          <p:nvPr>
            <p:ph idx="1"/>
          </p:nvPr>
        </p:nvSpPr>
        <p:spPr>
          <a:xfrm>
            <a:off x="1485900" y="1215391"/>
            <a:ext cx="5970002" cy="3593306"/>
          </a:xfrm>
        </p:spPr>
        <p:txBody>
          <a:bodyPr>
            <a:normAutofit fontScale="47500" lnSpcReduction="20000"/>
          </a:bodyPr>
          <a:lstStyle/>
          <a:p>
            <a:pPr marL="257175" indent="-257175">
              <a:lnSpc>
                <a:spcPct val="110000"/>
              </a:lnSpc>
              <a:buFont typeface="Wingdings" charset="2"/>
              <a:buChar char=""/>
            </a:pPr>
            <a:r>
              <a:rPr lang="en-US" dirty="0"/>
              <a:t>Reconstruct energy deposited in the calorimeter by charged or neutral particles; electrons, photons and jets.</a:t>
            </a:r>
          </a:p>
          <a:p>
            <a:pPr marL="257175" indent="-257175">
              <a:lnSpc>
                <a:spcPct val="110000"/>
              </a:lnSpc>
              <a:buFont typeface="Wingdings" charset="2"/>
              <a:buChar char=""/>
            </a:pPr>
            <a:r>
              <a:rPr lang="en-US" dirty="0"/>
              <a:t>For a cluster we measure: </a:t>
            </a:r>
          </a:p>
          <a:p>
            <a:pPr marL="600075" lvl="1" indent="-257175">
              <a:lnSpc>
                <a:spcPct val="110000"/>
              </a:lnSpc>
              <a:buFont typeface="Wingdings" charset="2"/>
              <a:buChar char=""/>
            </a:pPr>
            <a:r>
              <a:rPr lang="en-US" dirty="0"/>
              <a:t>The energy; </a:t>
            </a:r>
          </a:p>
          <a:p>
            <a:pPr marL="600075" lvl="1" indent="-257175">
              <a:lnSpc>
                <a:spcPct val="110000"/>
              </a:lnSpc>
              <a:buFont typeface="Wingdings" charset="2"/>
              <a:buChar char=""/>
            </a:pPr>
            <a:r>
              <a:rPr lang="en-US" dirty="0"/>
              <a:t>The position of the deposit;</a:t>
            </a:r>
          </a:p>
          <a:p>
            <a:pPr marL="600075" lvl="1" indent="-257175">
              <a:lnSpc>
                <a:spcPct val="110000"/>
              </a:lnSpc>
              <a:buFont typeface="Wingdings" charset="2"/>
              <a:buChar char=""/>
            </a:pPr>
            <a:r>
              <a:rPr lang="en-US" dirty="0"/>
              <a:t>The direction of the incident particles;</a:t>
            </a:r>
          </a:p>
          <a:p>
            <a:pPr lvl="1" indent="0">
              <a:lnSpc>
                <a:spcPct val="110000"/>
              </a:lnSpc>
              <a:buNone/>
            </a:pPr>
            <a:endParaRPr lang="en-US" dirty="0"/>
          </a:p>
          <a:p>
            <a:pPr marL="257175" indent="-257175">
              <a:lnSpc>
                <a:spcPct val="110000"/>
              </a:lnSpc>
              <a:buFont typeface="Wingdings" charset="2"/>
              <a:buChar char=""/>
            </a:pPr>
            <a:r>
              <a:rPr lang="en-US" dirty="0"/>
              <a:t>Calorimeters are segmented in cells.</a:t>
            </a:r>
          </a:p>
          <a:p>
            <a:pPr marL="600075" lvl="1" indent="-257175">
              <a:lnSpc>
                <a:spcPct val="110000"/>
              </a:lnSpc>
              <a:buFont typeface="Wingdings" charset="2"/>
              <a:buChar char=""/>
            </a:pPr>
            <a:r>
              <a:rPr lang="en-US" dirty="0"/>
              <a:t>Typically a shower created by a particle interacting with the matter extends over several cells.</a:t>
            </a:r>
          </a:p>
          <a:p>
            <a:pPr marL="257175" indent="-257175">
              <a:lnSpc>
                <a:spcPct val="110000"/>
              </a:lnSpc>
              <a:buFont typeface="Wingdings" charset="2"/>
              <a:buChar char=""/>
            </a:pPr>
            <a:r>
              <a:rPr lang="en-US" dirty="0"/>
              <a:t>Various clustering algorithms, e.g.:</a:t>
            </a:r>
          </a:p>
          <a:p>
            <a:pPr marL="600075" lvl="1" indent="-257175">
              <a:lnSpc>
                <a:spcPct val="110000"/>
              </a:lnSpc>
              <a:buFont typeface="Wingdings" charset="2"/>
              <a:buChar char=""/>
            </a:pPr>
            <a:r>
              <a:rPr lang="en-US" b="1" dirty="0"/>
              <a:t>Sliding window</a:t>
            </a:r>
            <a:r>
              <a:rPr lang="en-US" dirty="0"/>
              <a:t>. Sum cells within a fixed-size rectangular window.</a:t>
            </a:r>
          </a:p>
          <a:p>
            <a:pPr marL="600075" lvl="1" indent="-257175">
              <a:lnSpc>
                <a:spcPct val="110000"/>
              </a:lnSpc>
              <a:buFont typeface="Wingdings" charset="2"/>
              <a:buChar char=""/>
            </a:pPr>
            <a:r>
              <a:rPr lang="en-US" b="1" dirty="0" err="1"/>
              <a:t>Topo</a:t>
            </a:r>
            <a:r>
              <a:rPr lang="en-US" b="1" dirty="0"/>
              <a:t>-clustering</a:t>
            </a:r>
            <a:r>
              <a:rPr lang="en-US" dirty="0"/>
              <a:t>. Start with a seed cell and iteratively add to the cluster the neighbor of a cell already in the cluster.</a:t>
            </a:r>
          </a:p>
          <a:p>
            <a:pPr marL="257175" indent="-257175">
              <a:lnSpc>
                <a:spcPct val="110000"/>
              </a:lnSpc>
              <a:buFont typeface="Wingdings" charset="2"/>
              <a:buChar char=""/>
            </a:pPr>
            <a:endParaRPr lang="en-US" dirty="0"/>
          </a:p>
          <a:p>
            <a:pPr marL="257175" indent="-257175">
              <a:lnSpc>
                <a:spcPct val="110000"/>
              </a:lnSpc>
              <a:buFont typeface="Wingdings" charset="2"/>
              <a:buChar char=""/>
            </a:pPr>
            <a:endParaRPr lang="en-US" dirty="0"/>
          </a:p>
        </p:txBody>
      </p:sp>
      <p:pic>
        <p:nvPicPr>
          <p:cNvPr id="5" name="Picture 4" descr="caloview.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67468" y="1463387"/>
            <a:ext cx="2024552" cy="1863000"/>
          </a:xfrm>
          <a:prstGeom prst="rect">
            <a:avLst/>
          </a:prstGeom>
        </p:spPr>
      </p:pic>
      <p:sp>
        <p:nvSpPr>
          <p:cNvPr id="6" name="Slide Number Placeholder 5"/>
          <p:cNvSpPr>
            <a:spLocks noGrp="1"/>
          </p:cNvSpPr>
          <p:nvPr>
            <p:ph type="sldNum" sz="quarter" idx="12"/>
          </p:nvPr>
        </p:nvSpPr>
        <p:spPr/>
        <p:txBody>
          <a:bodyPr/>
          <a:lstStyle/>
          <a:p>
            <a:fld id="{80149149-8C21-2B45-9A08-A29B7F6116D0}" type="slidenum">
              <a:rPr lang="en-US" smtClean="0"/>
              <a:pPr/>
              <a:t>27</a:t>
            </a:fld>
            <a:endParaRPr lang="en-US"/>
          </a:p>
        </p:txBody>
      </p:sp>
      <p:sp>
        <p:nvSpPr>
          <p:cNvPr id="4" name="Date Placeholder 3">
            <a:extLst>
              <a:ext uri="{FF2B5EF4-FFF2-40B4-BE49-F238E27FC236}">
                <a16:creationId xmlns:a16="http://schemas.microsoft.com/office/drawing/2014/main" id="{D442AE7C-4176-C64D-9986-08E936CF8607}"/>
              </a:ext>
            </a:extLst>
          </p:cNvPr>
          <p:cNvSpPr>
            <a:spLocks noGrp="1"/>
          </p:cNvSpPr>
          <p:nvPr>
            <p:ph type="dt" sz="half" idx="10"/>
          </p:nvPr>
        </p:nvSpPr>
        <p:spPr/>
        <p:txBody>
          <a:bodyPr/>
          <a:lstStyle/>
          <a:p>
            <a:fld id="{B34DDA6E-8D32-4E49-8DD7-867DA26A3972}" type="datetime1">
              <a:rPr lang="en-US" smtClean="0"/>
              <a:t>3/4/19</a:t>
            </a:fld>
            <a:endParaRPr lang="en-US"/>
          </a:p>
        </p:txBody>
      </p:sp>
      <p:sp>
        <p:nvSpPr>
          <p:cNvPr id="7" name="Footer Placeholder 6">
            <a:extLst>
              <a:ext uri="{FF2B5EF4-FFF2-40B4-BE49-F238E27FC236}">
                <a16:creationId xmlns:a16="http://schemas.microsoft.com/office/drawing/2014/main" id="{58922932-53A0-194B-B90D-FA9FA88DBBA2}"/>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232193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loud 60"/>
          <p:cNvSpPr/>
          <p:nvPr/>
        </p:nvSpPr>
        <p:spPr>
          <a:xfrm>
            <a:off x="1105620" y="1411960"/>
            <a:ext cx="2102802" cy="1162941"/>
          </a:xfrm>
          <a:prstGeom prst="cloud">
            <a:avLst/>
          </a:prstGeom>
          <a:solidFill>
            <a:schemeClr val="bg1"/>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normAutofit fontScale="90000"/>
          </a:bodyPr>
          <a:lstStyle/>
          <a:p>
            <a:r>
              <a:rPr lang="en-US" dirty="0"/>
              <a:t>What do we reconstruct</a:t>
            </a:r>
          </a:p>
        </p:txBody>
      </p:sp>
      <p:sp>
        <p:nvSpPr>
          <p:cNvPr id="5" name="TextBox 4"/>
          <p:cNvSpPr txBox="1">
            <a:spLocks noChangeArrowheads="1"/>
          </p:cNvSpPr>
          <p:nvPr/>
        </p:nvSpPr>
        <p:spPr bwMode="auto">
          <a:xfrm>
            <a:off x="3396256" y="1074946"/>
            <a:ext cx="4296101" cy="2239074"/>
          </a:xfrm>
          <a:prstGeom prst="rect">
            <a:avLst/>
          </a:prstGeom>
          <a:noFill/>
          <a:ln w="9525">
            <a:noFill/>
            <a:miter lim="800000"/>
            <a:headEnd/>
            <a:tailEnd/>
          </a:ln>
        </p:spPr>
        <p:txBody>
          <a:bodyPr wrap="square">
            <a:prstTxWarp prst="textNoShape">
              <a:avLst/>
            </a:prstTxWarp>
            <a:spAutoFit/>
          </a:bodyPr>
          <a:lstStyle/>
          <a:p>
            <a:pPr algn="r"/>
            <a:r>
              <a:rPr lang="en-US" b="1" dirty="0">
                <a:ea typeface="Eurostile" charset="0"/>
                <a:cs typeface="Chalkduster"/>
              </a:rPr>
              <a:t>Simplified Detector Transverse View</a:t>
            </a:r>
          </a:p>
          <a:p>
            <a:pPr algn="r"/>
            <a:r>
              <a:rPr lang="en-US" sz="1350" b="1" dirty="0" err="1">
                <a:solidFill>
                  <a:srgbClr val="438E4B"/>
                </a:solidFill>
                <a:ea typeface="Eurostile" charset="0"/>
                <a:cs typeface="Chalkduster"/>
              </a:rPr>
              <a:t>Muon</a:t>
            </a:r>
            <a:r>
              <a:rPr lang="en-US" sz="1350" b="1" dirty="0">
                <a:solidFill>
                  <a:srgbClr val="438E4B"/>
                </a:solidFill>
                <a:ea typeface="Eurostile" charset="0"/>
                <a:cs typeface="Chalkduster"/>
              </a:rPr>
              <a:t> Spectrometer</a:t>
            </a:r>
          </a:p>
          <a:p>
            <a:pPr algn="r"/>
            <a:r>
              <a:rPr lang="en-US" sz="1350" b="1" dirty="0" err="1">
                <a:solidFill>
                  <a:schemeClr val="accent4">
                    <a:lumMod val="75000"/>
                  </a:schemeClr>
                </a:solidFill>
                <a:ea typeface="Eurostile" charset="0"/>
                <a:cs typeface="Chalkduster"/>
              </a:rPr>
              <a:t>Toroids</a:t>
            </a:r>
            <a:endParaRPr lang="en-US" sz="1350" b="1" dirty="0">
              <a:solidFill>
                <a:schemeClr val="accent4">
                  <a:lumMod val="75000"/>
                </a:schemeClr>
              </a:solidFill>
              <a:ea typeface="Eurostile" charset="0"/>
              <a:cs typeface="Chalkduster"/>
            </a:endParaRPr>
          </a:p>
          <a:p>
            <a:pPr algn="r"/>
            <a:r>
              <a:rPr lang="en-US" sz="1350" b="1" dirty="0" err="1">
                <a:solidFill>
                  <a:srgbClr val="7CB4C2"/>
                </a:solidFill>
                <a:ea typeface="Eurostile" charset="0"/>
                <a:cs typeface="Chalkduster"/>
              </a:rPr>
              <a:t>HadCAL</a:t>
            </a:r>
            <a:endParaRPr lang="en-US" sz="1350" b="1" dirty="0">
              <a:solidFill>
                <a:srgbClr val="7CB4C2"/>
              </a:solidFill>
              <a:ea typeface="Eurostile" charset="0"/>
              <a:cs typeface="Chalkduster"/>
            </a:endParaRPr>
          </a:p>
          <a:p>
            <a:pPr algn="r"/>
            <a:r>
              <a:rPr lang="en-US" sz="1350" b="1" dirty="0">
                <a:solidFill>
                  <a:srgbClr val="CFBCD6"/>
                </a:solidFill>
                <a:ea typeface="Eurostile" charset="0"/>
                <a:cs typeface="Chalkduster"/>
              </a:rPr>
              <a:t>EMCAL</a:t>
            </a:r>
          </a:p>
          <a:p>
            <a:pPr algn="r"/>
            <a:r>
              <a:rPr lang="en-US" sz="1350" b="1" dirty="0">
                <a:solidFill>
                  <a:srgbClr val="E4C62D"/>
                </a:solidFill>
                <a:ea typeface="Eurostile" charset="0"/>
                <a:cs typeface="Chalkduster"/>
              </a:rPr>
              <a:t>Solenoid</a:t>
            </a:r>
          </a:p>
          <a:p>
            <a:pPr algn="r"/>
            <a:r>
              <a:rPr lang="en-US" sz="1350" b="1" dirty="0">
                <a:solidFill>
                  <a:srgbClr val="9F4719"/>
                </a:solidFill>
                <a:ea typeface="Eurostile" charset="0"/>
                <a:cs typeface="Chalkduster"/>
              </a:rPr>
              <a:t>TRT</a:t>
            </a:r>
          </a:p>
          <a:p>
            <a:pPr algn="r"/>
            <a:r>
              <a:rPr lang="en-US" sz="1350" b="1" dirty="0">
                <a:solidFill>
                  <a:srgbClr val="EA9429"/>
                </a:solidFill>
                <a:ea typeface="Eurostile" charset="0"/>
                <a:cs typeface="Chalkduster"/>
              </a:rPr>
              <a:t>SCT</a:t>
            </a:r>
          </a:p>
          <a:p>
            <a:pPr algn="r"/>
            <a:r>
              <a:rPr lang="en-US" sz="1350" b="1" dirty="0">
                <a:solidFill>
                  <a:srgbClr val="E792C4"/>
                </a:solidFill>
                <a:ea typeface="Eurostile" charset="0"/>
                <a:cs typeface="Chalkduster"/>
              </a:rPr>
              <a:t>Pixels</a:t>
            </a:r>
          </a:p>
          <a:p>
            <a:pPr algn="r"/>
            <a:endParaRPr lang="en-US" sz="1350" b="1" dirty="0">
              <a:ea typeface="Eurostile" charset="0"/>
              <a:cs typeface="Chalkduster"/>
            </a:endParaRPr>
          </a:p>
        </p:txBody>
      </p:sp>
      <p:grpSp>
        <p:nvGrpSpPr>
          <p:cNvPr id="6" name="Group 5"/>
          <p:cNvGrpSpPr>
            <a:grpSpLocks noChangeAspect="1"/>
          </p:cNvGrpSpPr>
          <p:nvPr/>
        </p:nvGrpSpPr>
        <p:grpSpPr>
          <a:xfrm>
            <a:off x="3447539" y="1455374"/>
            <a:ext cx="3645000" cy="3645000"/>
            <a:chOff x="3988239" y="1885712"/>
            <a:chExt cx="4103999" cy="4103996"/>
          </a:xfrm>
        </p:grpSpPr>
        <p:grpSp>
          <p:nvGrpSpPr>
            <p:cNvPr id="7" name="Group 6"/>
            <p:cNvGrpSpPr/>
            <p:nvPr/>
          </p:nvGrpSpPr>
          <p:grpSpPr>
            <a:xfrm>
              <a:off x="3988239" y="1885712"/>
              <a:ext cx="4103999" cy="4103996"/>
              <a:chOff x="2922257" y="1992320"/>
              <a:chExt cx="4837621" cy="4859355"/>
            </a:xfrm>
          </p:grpSpPr>
          <p:grpSp>
            <p:nvGrpSpPr>
              <p:cNvPr id="31" name="Group 30"/>
              <p:cNvGrpSpPr>
                <a:grpSpLocks noChangeAspect="1"/>
              </p:cNvGrpSpPr>
              <p:nvPr/>
            </p:nvGrpSpPr>
            <p:grpSpPr>
              <a:xfrm>
                <a:off x="3004340" y="2070566"/>
                <a:ext cx="4679997" cy="4680000"/>
                <a:chOff x="3784877" y="1956159"/>
                <a:chExt cx="3960000" cy="3960003"/>
              </a:xfrm>
            </p:grpSpPr>
            <p:sp>
              <p:nvSpPr>
                <p:cNvPr id="52" name="Oval 10"/>
                <p:cNvSpPr>
                  <a:spLocks noChangeArrowheads="1"/>
                </p:cNvSpPr>
                <p:nvPr/>
              </p:nvSpPr>
              <p:spPr bwMode="auto">
                <a:xfrm>
                  <a:off x="3784877" y="1956159"/>
                  <a:ext cx="3960000" cy="3960003"/>
                </a:xfrm>
                <a:prstGeom prst="ellipse">
                  <a:avLst/>
                </a:prstGeom>
                <a:solidFill>
                  <a:srgbClr val="44780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3" name="Oval 7"/>
                <p:cNvSpPr>
                  <a:spLocks noChangeArrowheads="1"/>
                </p:cNvSpPr>
                <p:nvPr/>
              </p:nvSpPr>
              <p:spPr bwMode="auto">
                <a:xfrm>
                  <a:off x="4279878" y="2453035"/>
                  <a:ext cx="2969063" cy="2969066"/>
                </a:xfrm>
                <a:prstGeom prst="ellipse">
                  <a:avLst/>
                </a:prstGeom>
                <a:solidFill>
                  <a:srgbClr val="7FABF2"/>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4" name="Oval 8"/>
                <p:cNvSpPr>
                  <a:spLocks noChangeArrowheads="1"/>
                </p:cNvSpPr>
                <p:nvPr/>
              </p:nvSpPr>
              <p:spPr bwMode="auto">
                <a:xfrm>
                  <a:off x="4639878" y="2811160"/>
                  <a:ext cx="2294999" cy="2295001"/>
                </a:xfrm>
                <a:prstGeom prst="ellipse">
                  <a:avLst/>
                </a:prstGeom>
                <a:solidFill>
                  <a:srgbClr val="EDB0CD"/>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5" name="Oval 5"/>
                <p:cNvSpPr>
                  <a:spLocks noChangeArrowheads="1"/>
                </p:cNvSpPr>
                <p:nvPr/>
              </p:nvSpPr>
              <p:spPr bwMode="auto">
                <a:xfrm>
                  <a:off x="4864877" y="3036160"/>
                  <a:ext cx="1845000" cy="1846876"/>
                </a:xfrm>
                <a:prstGeom prst="ellipse">
                  <a:avLst/>
                </a:prstGeom>
                <a:solidFill>
                  <a:srgbClr val="F2CD13"/>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6" name="Oval 4"/>
                <p:cNvSpPr>
                  <a:spLocks noChangeArrowheads="1"/>
                </p:cNvSpPr>
                <p:nvPr/>
              </p:nvSpPr>
              <p:spPr bwMode="auto">
                <a:xfrm>
                  <a:off x="4909878" y="3081160"/>
                  <a:ext cx="1755000" cy="1755002"/>
                </a:xfrm>
                <a:prstGeom prst="ellipse">
                  <a:avLst/>
                </a:prstGeom>
                <a:solidFill>
                  <a:srgbClr val="8C3514"/>
                </a:solidFill>
                <a:ln w="9525"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7" name="Oval 6"/>
                <p:cNvSpPr>
                  <a:spLocks noChangeArrowheads="1"/>
                </p:cNvSpPr>
                <p:nvPr/>
              </p:nvSpPr>
              <p:spPr bwMode="auto">
                <a:xfrm>
                  <a:off x="5224877" y="3396160"/>
                  <a:ext cx="1125001" cy="1123127"/>
                </a:xfrm>
                <a:prstGeom prst="ellipse">
                  <a:avLst/>
                </a:prstGeom>
                <a:solidFill>
                  <a:srgbClr val="E38220"/>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solidFill>
                      <a:srgbClr val="525D9D"/>
                    </a:solidFill>
                  </a:endParaRPr>
                </a:p>
              </p:txBody>
            </p:sp>
            <p:sp>
              <p:nvSpPr>
                <p:cNvPr id="58" name="Oval 9"/>
                <p:cNvSpPr>
                  <a:spLocks noChangeAspect="1" noChangeArrowheads="1"/>
                </p:cNvSpPr>
                <p:nvPr/>
              </p:nvSpPr>
              <p:spPr bwMode="auto">
                <a:xfrm>
                  <a:off x="5584877" y="3756160"/>
                  <a:ext cx="405001" cy="405001"/>
                </a:xfrm>
                <a:prstGeom prst="ellipse">
                  <a:avLst/>
                </a:prstGeom>
                <a:solidFill>
                  <a:srgbClr val="DF7BB7"/>
                </a:solidFill>
                <a:ln w="12700" cap="flat" cmpd="sng" algn="ctr">
                  <a:solidFill>
                    <a:srgbClr val="800000"/>
                  </a:solidFill>
                  <a:prstDash val="solid"/>
                  <a:round/>
                  <a:headEnd type="none" w="med" len="med"/>
                  <a:tailEnd type="none" w="med" len="med"/>
                </a:ln>
              </p:spPr>
              <p:txBody>
                <a:bodyPr wrap="none" anchor="ctr">
                  <a:prstTxWarp prst="textNoShape">
                    <a:avLst/>
                  </a:prstTxWarp>
                </a:bodyPr>
                <a:lstStyle/>
                <a:p>
                  <a:endParaRPr lang="en-US" sz="1350"/>
                </a:p>
              </p:txBody>
            </p:sp>
            <p:sp>
              <p:nvSpPr>
                <p:cNvPr id="59" name="Oval 9"/>
                <p:cNvSpPr>
                  <a:spLocks noChangeArrowheads="1"/>
                </p:cNvSpPr>
                <p:nvPr/>
              </p:nvSpPr>
              <p:spPr bwMode="auto">
                <a:xfrm rot="8761283">
                  <a:off x="5761872" y="3936110"/>
                  <a:ext cx="49466" cy="4661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grpSp>
          <p:grpSp>
            <p:nvGrpSpPr>
              <p:cNvPr id="32" name="Group 31"/>
              <p:cNvGrpSpPr/>
              <p:nvPr/>
            </p:nvGrpSpPr>
            <p:grpSpPr>
              <a:xfrm>
                <a:off x="2922257" y="1992320"/>
                <a:ext cx="4837621" cy="4859355"/>
                <a:chOff x="2922257" y="1992320"/>
                <a:chExt cx="4837621" cy="4859355"/>
              </a:xfrm>
            </p:grpSpPr>
            <p:sp>
              <p:nvSpPr>
                <p:cNvPr id="33" name="Rounded Rectangle 32"/>
                <p:cNvSpPr/>
                <p:nvPr/>
              </p:nvSpPr>
              <p:spPr>
                <a:xfrm>
                  <a:off x="5138534" y="19923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4" name="Rounded Rectangle 33"/>
                <p:cNvSpPr/>
                <p:nvPr/>
              </p:nvSpPr>
              <p:spPr>
                <a:xfrm>
                  <a:off x="5138534" y="26067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5" name="Rounded Rectangle 34"/>
                <p:cNvSpPr/>
                <p:nvPr/>
              </p:nvSpPr>
              <p:spPr>
                <a:xfrm>
                  <a:off x="5138534" y="61008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6" name="Rounded Rectangle 35"/>
                <p:cNvSpPr/>
                <p:nvPr/>
              </p:nvSpPr>
              <p:spPr>
                <a:xfrm>
                  <a:off x="5138534" y="67153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37" name="Group 36"/>
                <p:cNvGrpSpPr/>
                <p:nvPr/>
              </p:nvGrpSpPr>
              <p:grpSpPr>
                <a:xfrm rot="16200000">
                  <a:off x="5111486" y="2021160"/>
                  <a:ext cx="471714" cy="4825071"/>
                  <a:chOff x="5290934" y="2144720"/>
                  <a:chExt cx="471714" cy="4825071"/>
                </a:xfrm>
              </p:grpSpPr>
              <p:sp>
                <p:nvSpPr>
                  <p:cNvPr id="48" name="Rounded Rectangle 47"/>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9" name="Rounded Rectangle 48"/>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50" name="Rounded Rectangle 49"/>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51" name="Rounded Rectangle 50"/>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8" name="Group 37"/>
                <p:cNvGrpSpPr/>
                <p:nvPr/>
              </p:nvGrpSpPr>
              <p:grpSpPr>
                <a:xfrm rot="18898843">
                  <a:off x="5098936" y="1992127"/>
                  <a:ext cx="471714" cy="4825071"/>
                  <a:chOff x="5290934" y="2144720"/>
                  <a:chExt cx="471714" cy="4825071"/>
                </a:xfrm>
              </p:grpSpPr>
              <p:sp>
                <p:nvSpPr>
                  <p:cNvPr id="44" name="Rounded Rectangle 43"/>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5" name="Rounded Rectangle 44"/>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6" name="Rounded Rectangle 45"/>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7" name="Rounded Rectangle 46"/>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39" name="Group 38"/>
                <p:cNvGrpSpPr/>
                <p:nvPr/>
              </p:nvGrpSpPr>
              <p:grpSpPr>
                <a:xfrm rot="2699814">
                  <a:off x="5133413" y="2026604"/>
                  <a:ext cx="471714" cy="4825071"/>
                  <a:chOff x="5290934" y="2144720"/>
                  <a:chExt cx="471714" cy="4825071"/>
                </a:xfrm>
              </p:grpSpPr>
              <p:sp>
                <p:nvSpPr>
                  <p:cNvPr id="40" name="Rounded Rectangle 39"/>
                  <p:cNvSpPr/>
                  <p:nvPr/>
                </p:nvSpPr>
                <p:spPr>
                  <a:xfrm>
                    <a:off x="5290934" y="214472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1" name="Rounded Rectangle 40"/>
                  <p:cNvSpPr/>
                  <p:nvPr/>
                </p:nvSpPr>
                <p:spPr>
                  <a:xfrm>
                    <a:off x="5290934" y="2759150"/>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2" name="Rounded Rectangle 41"/>
                  <p:cNvSpPr/>
                  <p:nvPr/>
                </p:nvSpPr>
                <p:spPr>
                  <a:xfrm>
                    <a:off x="5290934" y="625329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3" name="Rounded Rectangle 42"/>
                  <p:cNvSpPr/>
                  <p:nvPr/>
                </p:nvSpPr>
                <p:spPr>
                  <a:xfrm>
                    <a:off x="5290934" y="6867725"/>
                    <a:ext cx="471714" cy="102066"/>
                  </a:xfrm>
                  <a:prstGeom prst="roundRect">
                    <a:avLst/>
                  </a:prstGeom>
                  <a:solidFill>
                    <a:schemeClr val="accent4">
                      <a:lumMod val="60000"/>
                      <a:lumOff val="40000"/>
                    </a:schemeClr>
                  </a:solidFill>
                  <a:ln w="3810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grpSp>
        <p:sp>
          <p:nvSpPr>
            <p:cNvPr id="8" name="Text Box 6"/>
            <p:cNvSpPr txBox="1">
              <a:spLocks noChangeArrowheads="1"/>
            </p:cNvSpPr>
            <p:nvPr/>
          </p:nvSpPr>
          <p:spPr bwMode="auto">
            <a:xfrm rot="3894420">
              <a:off x="7190256" y="3208794"/>
              <a:ext cx="638102" cy="298885"/>
            </a:xfrm>
            <a:prstGeom prst="rect">
              <a:avLst/>
            </a:prstGeom>
            <a:noFill/>
            <a:ln w="9525">
              <a:noFill/>
              <a:miter lim="800000"/>
              <a:headEnd/>
              <a:tailEnd/>
            </a:ln>
          </p:spPr>
          <p:txBody>
            <a:bodyPr>
              <a:prstTxWarp prst="textNoShape">
                <a:avLst/>
              </a:prstTxWarp>
              <a:spAutoFit/>
            </a:bodyPr>
            <a:lstStyle/>
            <a:p>
              <a:r>
                <a:rPr lang="en-US" sz="1125" b="1" dirty="0">
                  <a:solidFill>
                    <a:schemeClr val="accent6">
                      <a:lumMod val="40000"/>
                      <a:lumOff val="60000"/>
                    </a:schemeClr>
                  </a:solidFill>
                  <a:cs typeface="Chalkduster"/>
                </a:rPr>
                <a:t>Jet</a:t>
              </a:r>
            </a:p>
          </p:txBody>
        </p:sp>
        <p:sp>
          <p:nvSpPr>
            <p:cNvPr id="9" name="Freeform 17"/>
            <p:cNvSpPr>
              <a:spLocks/>
            </p:cNvSpPr>
            <p:nvPr/>
          </p:nvSpPr>
          <p:spPr bwMode="auto">
            <a:xfrm>
              <a:off x="6083147" y="3961378"/>
              <a:ext cx="916876" cy="1708126"/>
            </a:xfrm>
            <a:custGeom>
              <a:avLst/>
              <a:gdLst>
                <a:gd name="T0" fmla="*/ 0 w 912"/>
                <a:gd name="T1" fmla="*/ 0 h 1536"/>
                <a:gd name="T2" fmla="*/ 2147483647 w 912"/>
                <a:gd name="T3" fmla="*/ 2147483647 h 1536"/>
                <a:gd name="T4" fmla="*/ 2147483647 w 912"/>
                <a:gd name="T5" fmla="*/ 2147483647 h 1536"/>
                <a:gd name="T6" fmla="*/ 2147483647 w 912"/>
                <a:gd name="T7" fmla="*/ 2147483647 h 1536"/>
                <a:gd name="T8" fmla="*/ 0 60000 65536"/>
                <a:gd name="T9" fmla="*/ 0 60000 65536"/>
                <a:gd name="T10" fmla="*/ 0 60000 65536"/>
                <a:gd name="T11" fmla="*/ 0 60000 65536"/>
                <a:gd name="T12" fmla="*/ 0 w 912"/>
                <a:gd name="T13" fmla="*/ 0 h 1536"/>
                <a:gd name="T14" fmla="*/ 912 w 912"/>
                <a:gd name="T15" fmla="*/ 1536 h 1536"/>
              </a:gdLst>
              <a:ahLst/>
              <a:cxnLst>
                <a:cxn ang="T8">
                  <a:pos x="T0" y="T1"/>
                </a:cxn>
                <a:cxn ang="T9">
                  <a:pos x="T2" y="T3"/>
                </a:cxn>
                <a:cxn ang="T10">
                  <a:pos x="T4" y="T5"/>
                </a:cxn>
                <a:cxn ang="T11">
                  <a:pos x="T6" y="T7"/>
                </a:cxn>
              </a:cxnLst>
              <a:rect l="T12" t="T13" r="T14" b="T15"/>
              <a:pathLst>
                <a:path w="912" h="1536">
                  <a:moveTo>
                    <a:pt x="0" y="0"/>
                  </a:moveTo>
                  <a:cubicBezTo>
                    <a:pt x="184" y="84"/>
                    <a:pt x="368" y="168"/>
                    <a:pt x="480" y="288"/>
                  </a:cubicBezTo>
                  <a:cubicBezTo>
                    <a:pt x="592" y="408"/>
                    <a:pt x="600" y="512"/>
                    <a:pt x="672" y="720"/>
                  </a:cubicBezTo>
                  <a:cubicBezTo>
                    <a:pt x="744" y="928"/>
                    <a:pt x="828" y="1232"/>
                    <a:pt x="912" y="1536"/>
                  </a:cubicBezTo>
                </a:path>
              </a:pathLst>
            </a:custGeom>
            <a:noFill/>
            <a:ln w="31750">
              <a:solidFill>
                <a:srgbClr val="AEFFA8"/>
              </a:solidFill>
              <a:round/>
              <a:headEnd/>
              <a:tailEnd/>
            </a:ln>
          </p:spPr>
          <p:txBody>
            <a:bodyPr>
              <a:prstTxWarp prst="textNoShape">
                <a:avLst/>
              </a:prstTxWarp>
            </a:bodyPr>
            <a:lstStyle/>
            <a:p>
              <a:endParaRPr lang="en-US" sz="1350"/>
            </a:p>
          </p:txBody>
        </p:sp>
        <p:sp>
          <p:nvSpPr>
            <p:cNvPr id="10" name="Line 18"/>
            <p:cNvSpPr>
              <a:spLocks noChangeShapeType="1"/>
            </p:cNvSpPr>
            <p:nvPr/>
          </p:nvSpPr>
          <p:spPr bwMode="auto">
            <a:xfrm>
              <a:off x="6717835" y="4607316"/>
              <a:ext cx="150938" cy="550312"/>
            </a:xfrm>
            <a:prstGeom prst="line">
              <a:avLst/>
            </a:prstGeom>
            <a:noFill/>
            <a:ln w="41275">
              <a:solidFill>
                <a:srgbClr val="003300"/>
              </a:solidFill>
              <a:round/>
              <a:headEnd/>
              <a:tailEnd/>
            </a:ln>
          </p:spPr>
          <p:txBody>
            <a:bodyPr>
              <a:prstTxWarp prst="textNoShape">
                <a:avLst/>
              </a:prstTxWarp>
            </a:bodyPr>
            <a:lstStyle/>
            <a:p>
              <a:endParaRPr lang="en-US" sz="1350"/>
            </a:p>
          </p:txBody>
        </p:sp>
        <p:grpSp>
          <p:nvGrpSpPr>
            <p:cNvPr id="11" name="Group 27"/>
            <p:cNvGrpSpPr>
              <a:grpSpLocks/>
            </p:cNvGrpSpPr>
            <p:nvPr/>
          </p:nvGrpSpPr>
          <p:grpSpPr bwMode="auto">
            <a:xfrm rot="1895292">
              <a:off x="6315177" y="2959586"/>
              <a:ext cx="853303" cy="1317107"/>
              <a:chOff x="4867275" y="1379002"/>
              <a:chExt cx="1445327" cy="2230973"/>
            </a:xfrm>
          </p:grpSpPr>
          <p:sp>
            <p:nvSpPr>
              <p:cNvPr id="22" name="Oval 9"/>
              <p:cNvSpPr>
                <a:spLocks noChangeArrowheads="1"/>
              </p:cNvSpPr>
              <p:nvPr/>
            </p:nvSpPr>
            <p:spPr bwMode="auto">
              <a:xfrm>
                <a:off x="4867275" y="3533775"/>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sz="1350"/>
              </a:p>
            </p:txBody>
          </p:sp>
          <p:sp>
            <p:nvSpPr>
              <p:cNvPr id="23" name="Line 10"/>
              <p:cNvSpPr>
                <a:spLocks noChangeShapeType="1"/>
              </p:cNvSpPr>
              <p:nvPr/>
            </p:nvSpPr>
            <p:spPr bwMode="auto">
              <a:xfrm flipV="1">
                <a:off x="4924425" y="1981200"/>
                <a:ext cx="1143000" cy="1600200"/>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4" name="Oval 7"/>
              <p:cNvSpPr>
                <a:spLocks noChangeArrowheads="1"/>
              </p:cNvSpPr>
              <p:nvPr/>
            </p:nvSpPr>
            <p:spPr bwMode="auto">
              <a:xfrm rot="1956496">
                <a:off x="5633151" y="1379002"/>
                <a:ext cx="679451" cy="944171"/>
              </a:xfrm>
              <a:prstGeom prst="ellipse">
                <a:avLst/>
              </a:prstGeom>
              <a:solidFill>
                <a:srgbClr val="FFCC99"/>
              </a:solidFill>
              <a:ln w="31750">
                <a:solidFill>
                  <a:srgbClr val="B40000"/>
                </a:solidFill>
                <a:round/>
                <a:headEnd/>
                <a:tailEnd/>
              </a:ln>
            </p:spPr>
            <p:txBody>
              <a:bodyPr wrap="none" anchor="ctr">
                <a:prstTxWarp prst="textNoShape">
                  <a:avLst/>
                </a:prstTxWarp>
              </a:bodyPr>
              <a:lstStyle/>
              <a:p>
                <a:endParaRPr lang="en-US" sz="1350"/>
              </a:p>
            </p:txBody>
          </p:sp>
          <p:sp>
            <p:nvSpPr>
              <p:cNvPr id="25" name="Freeform 20"/>
              <p:cNvSpPr>
                <a:spLocks/>
              </p:cNvSpPr>
              <p:nvPr/>
            </p:nvSpPr>
            <p:spPr bwMode="auto">
              <a:xfrm>
                <a:off x="4924425" y="1978024"/>
                <a:ext cx="714375" cy="1603375"/>
              </a:xfrm>
              <a:custGeom>
                <a:avLst/>
                <a:gdLst>
                  <a:gd name="T0" fmla="*/ 0 w 480"/>
                  <a:gd name="T1" fmla="*/ 2147483647 h 1104"/>
                  <a:gd name="T2" fmla="*/ 2147483647 w 480"/>
                  <a:gd name="T3" fmla="*/ 2147483647 h 1104"/>
                  <a:gd name="T4" fmla="*/ 2147483647 w 480"/>
                  <a:gd name="T5" fmla="*/ 0 h 1104"/>
                  <a:gd name="T6" fmla="*/ 0 60000 65536"/>
                  <a:gd name="T7" fmla="*/ 0 60000 65536"/>
                  <a:gd name="T8" fmla="*/ 0 60000 65536"/>
                  <a:gd name="T9" fmla="*/ 0 w 480"/>
                  <a:gd name="T10" fmla="*/ 0 h 1104"/>
                  <a:gd name="T11" fmla="*/ 480 w 480"/>
                  <a:gd name="T12" fmla="*/ 1104 h 1104"/>
                </a:gdLst>
                <a:ahLst/>
                <a:cxnLst>
                  <a:cxn ang="T6">
                    <a:pos x="T0" y="T1"/>
                  </a:cxn>
                  <a:cxn ang="T7">
                    <a:pos x="T2" y="T3"/>
                  </a:cxn>
                  <a:cxn ang="T8">
                    <a:pos x="T4" y="T5"/>
                  </a:cxn>
                </a:cxnLst>
                <a:rect l="T9" t="T10" r="T11" b="T12"/>
                <a:pathLst>
                  <a:path w="480" h="1104">
                    <a:moveTo>
                      <a:pt x="0" y="1104"/>
                    </a:moveTo>
                    <a:cubicBezTo>
                      <a:pt x="152" y="908"/>
                      <a:pt x="304" y="712"/>
                      <a:pt x="384" y="528"/>
                    </a:cubicBezTo>
                    <a:cubicBezTo>
                      <a:pt x="464" y="344"/>
                      <a:pt x="472" y="172"/>
                      <a:pt x="48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6" name="Freeform 19"/>
              <p:cNvSpPr>
                <a:spLocks/>
              </p:cNvSpPr>
              <p:nvPr/>
            </p:nvSpPr>
            <p:spPr bwMode="auto">
              <a:xfrm>
                <a:off x="4924425" y="2206624"/>
                <a:ext cx="1019175" cy="1374775"/>
              </a:xfrm>
              <a:custGeom>
                <a:avLst/>
                <a:gdLst>
                  <a:gd name="T0" fmla="*/ 0 w 720"/>
                  <a:gd name="T1" fmla="*/ 2147483647 h 960"/>
                  <a:gd name="T2" fmla="*/ 2147483647 w 720"/>
                  <a:gd name="T3" fmla="*/ 2147483647 h 960"/>
                  <a:gd name="T4" fmla="*/ 2147483647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776"/>
                      <a:pt x="312" y="592"/>
                      <a:pt x="432" y="432"/>
                    </a:cubicBezTo>
                    <a:cubicBezTo>
                      <a:pt x="552" y="272"/>
                      <a:pt x="636" y="136"/>
                      <a:pt x="720" y="0"/>
                    </a:cubicBezTo>
                  </a:path>
                </a:pathLst>
              </a:custGeom>
              <a:noFill/>
              <a:ln w="9525">
                <a:solidFill>
                  <a:schemeClr val="tx1"/>
                </a:solidFill>
                <a:round/>
                <a:headEnd/>
                <a:tailEnd/>
              </a:ln>
            </p:spPr>
            <p:txBody>
              <a:bodyPr>
                <a:prstTxWarp prst="textNoShape">
                  <a:avLst/>
                </a:prstTxWarp>
              </a:bodyPr>
              <a:lstStyle/>
              <a:p>
                <a:endParaRPr lang="en-US" sz="1350"/>
              </a:p>
            </p:txBody>
          </p:sp>
          <p:sp>
            <p:nvSpPr>
              <p:cNvPr id="27" name="Line 11"/>
              <p:cNvSpPr>
                <a:spLocks noChangeShapeType="1"/>
              </p:cNvSpPr>
              <p:nvPr/>
            </p:nvSpPr>
            <p:spPr bwMode="auto">
              <a:xfrm flipV="1">
                <a:off x="4903788" y="1978024"/>
                <a:ext cx="7350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8" name="Line 24"/>
              <p:cNvSpPr>
                <a:spLocks noChangeShapeType="1"/>
              </p:cNvSpPr>
              <p:nvPr/>
            </p:nvSpPr>
            <p:spPr bwMode="auto">
              <a:xfrm flipV="1">
                <a:off x="4903788" y="2206624"/>
                <a:ext cx="963612" cy="1374775"/>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29" name="Line 8"/>
              <p:cNvSpPr>
                <a:spLocks noChangeShapeType="1"/>
              </p:cNvSpPr>
              <p:nvPr/>
            </p:nvSpPr>
            <p:spPr bwMode="auto">
              <a:xfrm flipV="1">
                <a:off x="4913313" y="1981200"/>
                <a:ext cx="925512" cy="1592263"/>
              </a:xfrm>
              <a:prstGeom prst="line">
                <a:avLst/>
              </a:prstGeom>
              <a:noFill/>
              <a:ln w="9525">
                <a:solidFill>
                  <a:schemeClr val="tx1"/>
                </a:solidFill>
                <a:round/>
                <a:headEnd/>
                <a:tailEnd/>
              </a:ln>
            </p:spPr>
            <p:txBody>
              <a:bodyPr>
                <a:prstTxWarp prst="textNoShape">
                  <a:avLst/>
                </a:prstTxWarp>
              </a:bodyPr>
              <a:lstStyle/>
              <a:p>
                <a:endParaRPr lang="en-US" sz="1350"/>
              </a:p>
            </p:txBody>
          </p:sp>
          <p:sp>
            <p:nvSpPr>
              <p:cNvPr id="30" name="Freeform 25"/>
              <p:cNvSpPr>
                <a:spLocks/>
              </p:cNvSpPr>
              <p:nvPr/>
            </p:nvSpPr>
            <p:spPr bwMode="auto">
              <a:xfrm>
                <a:off x="4894263" y="2054224"/>
                <a:ext cx="896937" cy="1527175"/>
              </a:xfrm>
              <a:custGeom>
                <a:avLst/>
                <a:gdLst>
                  <a:gd name="T0" fmla="*/ 0 w 672"/>
                  <a:gd name="T1" fmla="*/ 2147483647 h 1104"/>
                  <a:gd name="T2" fmla="*/ 2147483647 w 672"/>
                  <a:gd name="T3" fmla="*/ 2147483647 h 1104"/>
                  <a:gd name="T4" fmla="*/ 2147483647 w 672"/>
                  <a:gd name="T5" fmla="*/ 0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1104"/>
                    </a:moveTo>
                    <a:cubicBezTo>
                      <a:pt x="88" y="884"/>
                      <a:pt x="176" y="664"/>
                      <a:pt x="288" y="480"/>
                    </a:cubicBezTo>
                    <a:cubicBezTo>
                      <a:pt x="400" y="296"/>
                      <a:pt x="536" y="148"/>
                      <a:pt x="672" y="0"/>
                    </a:cubicBezTo>
                  </a:path>
                </a:pathLst>
              </a:custGeom>
              <a:noFill/>
              <a:ln w="9525">
                <a:solidFill>
                  <a:schemeClr val="tx1"/>
                </a:solidFill>
                <a:round/>
                <a:headEnd/>
                <a:tailEnd/>
              </a:ln>
            </p:spPr>
            <p:txBody>
              <a:bodyPr>
                <a:prstTxWarp prst="textNoShape">
                  <a:avLst/>
                </a:prstTxWarp>
              </a:bodyPr>
              <a:lstStyle/>
              <a:p>
                <a:endParaRPr lang="en-US" sz="1350"/>
              </a:p>
            </p:txBody>
          </p:sp>
        </p:grpSp>
        <p:grpSp>
          <p:nvGrpSpPr>
            <p:cNvPr id="12" name="Group 11"/>
            <p:cNvGrpSpPr/>
            <p:nvPr/>
          </p:nvGrpSpPr>
          <p:grpSpPr>
            <a:xfrm rot="1048244">
              <a:off x="5289907" y="2767779"/>
              <a:ext cx="970989" cy="1071562"/>
              <a:chOff x="5112158" y="2889816"/>
              <a:chExt cx="970989" cy="1071562"/>
            </a:xfrm>
          </p:grpSpPr>
          <p:cxnSp>
            <p:nvCxnSpPr>
              <p:cNvPr id="18" name="Straight Connector 17"/>
              <p:cNvCxnSpPr/>
              <p:nvPr/>
            </p:nvCxnSpPr>
            <p:spPr>
              <a:xfrm flipH="1" flipV="1">
                <a:off x="5742320" y="3088936"/>
                <a:ext cx="340827" cy="872442"/>
              </a:xfrm>
              <a:prstGeom prst="line">
                <a:avLst/>
              </a:prstGeom>
              <a:ln w="25400" cap="flat" cmpd="sng" algn="ctr">
                <a:solidFill>
                  <a:srgbClr val="005200"/>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Freeform 15"/>
              <p:cNvSpPr>
                <a:spLocks/>
              </p:cNvSpPr>
              <p:nvPr/>
            </p:nvSpPr>
            <p:spPr bwMode="auto">
              <a:xfrm>
                <a:off x="5200023" y="3492175"/>
                <a:ext cx="855001" cy="463535"/>
              </a:xfrm>
              <a:custGeom>
                <a:avLst/>
                <a:gdLst>
                  <a:gd name="T0" fmla="*/ 2147483647 w 864"/>
                  <a:gd name="T1" fmla="*/ 2147483647 h 480"/>
                  <a:gd name="T2" fmla="*/ 2147483647 w 864"/>
                  <a:gd name="T3" fmla="*/ 2147483647 h 480"/>
                  <a:gd name="T4" fmla="*/ 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480"/>
                    </a:moveTo>
                    <a:cubicBezTo>
                      <a:pt x="696" y="448"/>
                      <a:pt x="528" y="416"/>
                      <a:pt x="384" y="336"/>
                    </a:cubicBezTo>
                    <a:cubicBezTo>
                      <a:pt x="240" y="256"/>
                      <a:pt x="120" y="128"/>
                      <a:pt x="0" y="0"/>
                    </a:cubicBezTo>
                  </a:path>
                </a:pathLst>
              </a:custGeom>
              <a:noFill/>
              <a:ln w="31750">
                <a:solidFill>
                  <a:srgbClr val="CC00CC"/>
                </a:solidFill>
                <a:round/>
                <a:headEnd/>
                <a:tailEnd/>
              </a:ln>
            </p:spPr>
            <p:txBody>
              <a:bodyPr>
                <a:prstTxWarp prst="textNoShape">
                  <a:avLst/>
                </a:prstTxWarp>
              </a:bodyPr>
              <a:lstStyle/>
              <a:p>
                <a:endParaRPr lang="en-US" sz="1350"/>
              </a:p>
            </p:txBody>
          </p:sp>
          <p:sp>
            <p:nvSpPr>
              <p:cNvPr id="20" name="Oval 16"/>
              <p:cNvSpPr>
                <a:spLocks noChangeArrowheads="1"/>
              </p:cNvSpPr>
              <p:nvPr/>
            </p:nvSpPr>
            <p:spPr bwMode="auto">
              <a:xfrm rot="18900000">
                <a:off x="5112158" y="3347576"/>
                <a:ext cx="90000" cy="205313"/>
              </a:xfrm>
              <a:prstGeom prst="ellipse">
                <a:avLst/>
              </a:prstGeom>
              <a:solidFill>
                <a:srgbClr val="ADC1D7"/>
              </a:solidFill>
              <a:ln w="31750">
                <a:solidFill>
                  <a:srgbClr val="003366"/>
                </a:solidFill>
                <a:round/>
                <a:headEnd/>
                <a:tailEnd/>
              </a:ln>
            </p:spPr>
            <p:txBody>
              <a:bodyPr wrap="none" anchor="ctr">
                <a:prstTxWarp prst="textNoShape">
                  <a:avLst/>
                </a:prstTxWarp>
              </a:bodyPr>
              <a:lstStyle/>
              <a:p>
                <a:endParaRPr lang="en-US" sz="1350"/>
              </a:p>
            </p:txBody>
          </p:sp>
          <p:sp>
            <p:nvSpPr>
              <p:cNvPr id="21" name="Oval 16"/>
              <p:cNvSpPr>
                <a:spLocks noChangeArrowheads="1"/>
              </p:cNvSpPr>
              <p:nvPr/>
            </p:nvSpPr>
            <p:spPr bwMode="auto">
              <a:xfrm rot="20400000">
                <a:off x="5662210" y="2889816"/>
                <a:ext cx="90000" cy="205311"/>
              </a:xfrm>
              <a:prstGeom prst="ellipse">
                <a:avLst/>
              </a:prstGeom>
              <a:solidFill>
                <a:srgbClr val="ADC1D7"/>
              </a:solidFill>
              <a:ln w="31750">
                <a:solidFill>
                  <a:srgbClr val="005200"/>
                </a:solidFill>
                <a:round/>
                <a:headEnd/>
                <a:tailEnd/>
              </a:ln>
            </p:spPr>
            <p:txBody>
              <a:bodyPr wrap="none" anchor="ctr">
                <a:prstTxWarp prst="textNoShape">
                  <a:avLst/>
                </a:prstTxWarp>
              </a:bodyPr>
              <a:lstStyle/>
              <a:p>
                <a:endParaRPr lang="en-US" sz="1350"/>
              </a:p>
            </p:txBody>
          </p:sp>
        </p:grpSp>
        <p:sp>
          <p:nvSpPr>
            <p:cNvPr id="13" name="Text Box 7"/>
            <p:cNvSpPr txBox="1">
              <a:spLocks noChangeArrowheads="1"/>
            </p:cNvSpPr>
            <p:nvPr/>
          </p:nvSpPr>
          <p:spPr bwMode="auto">
            <a:xfrm rot="19167276">
              <a:off x="4727437" y="2801348"/>
              <a:ext cx="1298672" cy="298885"/>
            </a:xfrm>
            <a:prstGeom prst="rect">
              <a:avLst/>
            </a:prstGeom>
            <a:noFill/>
            <a:ln w="9525">
              <a:noFill/>
              <a:miter lim="800000"/>
              <a:headEnd/>
              <a:tailEnd/>
            </a:ln>
          </p:spPr>
          <p:txBody>
            <a:bodyPr>
              <a:prstTxWarp prst="textNoShape">
                <a:avLst/>
              </a:prstTxWarp>
              <a:spAutoFit/>
            </a:bodyPr>
            <a:lstStyle/>
            <a:p>
              <a:r>
                <a:rPr lang="en-US" sz="1125" b="1" dirty="0">
                  <a:solidFill>
                    <a:srgbClr val="670068"/>
                  </a:solidFill>
                  <a:cs typeface="Chalkduster"/>
                </a:rPr>
                <a:t>electron</a:t>
              </a:r>
            </a:p>
          </p:txBody>
        </p:sp>
        <p:sp>
          <p:nvSpPr>
            <p:cNvPr id="14" name="Text Box 8"/>
            <p:cNvSpPr txBox="1">
              <a:spLocks noChangeArrowheads="1"/>
            </p:cNvSpPr>
            <p:nvPr/>
          </p:nvSpPr>
          <p:spPr bwMode="auto">
            <a:xfrm rot="20066039">
              <a:off x="6715215" y="5550988"/>
              <a:ext cx="1037522" cy="298885"/>
            </a:xfrm>
            <a:prstGeom prst="rect">
              <a:avLst/>
            </a:prstGeom>
            <a:noFill/>
            <a:ln w="9525">
              <a:noFill/>
              <a:miter lim="800000"/>
              <a:headEnd/>
              <a:tailEnd/>
            </a:ln>
          </p:spPr>
          <p:txBody>
            <a:bodyPr wrap="square">
              <a:prstTxWarp prst="textNoShape">
                <a:avLst/>
              </a:prstTxWarp>
              <a:spAutoFit/>
            </a:bodyPr>
            <a:lstStyle/>
            <a:p>
              <a:r>
                <a:rPr lang="en-US" sz="1125" b="1" dirty="0" err="1">
                  <a:solidFill>
                    <a:srgbClr val="006600"/>
                  </a:solidFill>
                  <a:cs typeface="Chalkduster"/>
                </a:rPr>
                <a:t>muon</a:t>
              </a:r>
              <a:endParaRPr lang="en-US" sz="1125" b="1" dirty="0">
                <a:solidFill>
                  <a:srgbClr val="006600"/>
                </a:solidFill>
                <a:cs typeface="Chalkduster"/>
              </a:endParaRPr>
            </a:p>
          </p:txBody>
        </p:sp>
        <p:sp>
          <p:nvSpPr>
            <p:cNvPr id="15" name="Text Box 7"/>
            <p:cNvSpPr txBox="1">
              <a:spLocks noChangeArrowheads="1"/>
            </p:cNvSpPr>
            <p:nvPr/>
          </p:nvSpPr>
          <p:spPr bwMode="auto">
            <a:xfrm>
              <a:off x="5604750" y="2522375"/>
              <a:ext cx="1098145" cy="298885"/>
            </a:xfrm>
            <a:prstGeom prst="rect">
              <a:avLst/>
            </a:prstGeom>
            <a:noFill/>
            <a:ln w="9525">
              <a:noFill/>
              <a:miter lim="800000"/>
              <a:headEnd/>
              <a:tailEnd/>
            </a:ln>
          </p:spPr>
          <p:txBody>
            <a:bodyPr>
              <a:prstTxWarp prst="textNoShape">
                <a:avLst/>
              </a:prstTxWarp>
              <a:spAutoFit/>
            </a:bodyPr>
            <a:lstStyle/>
            <a:p>
              <a:r>
                <a:rPr lang="en-US" sz="1125" b="1" dirty="0">
                  <a:solidFill>
                    <a:srgbClr val="005200"/>
                  </a:solidFill>
                  <a:cs typeface="Chalkduster"/>
                </a:rPr>
                <a:t>photon</a:t>
              </a:r>
            </a:p>
          </p:txBody>
        </p:sp>
        <p:sp>
          <p:nvSpPr>
            <p:cNvPr id="16" name="Line 14"/>
            <p:cNvSpPr>
              <a:spLocks noChangeShapeType="1"/>
            </p:cNvSpPr>
            <p:nvPr/>
          </p:nvSpPr>
          <p:spPr bwMode="auto">
            <a:xfrm flipH="1">
              <a:off x="4745799" y="3951501"/>
              <a:ext cx="1309225" cy="1923052"/>
            </a:xfrm>
            <a:prstGeom prst="line">
              <a:avLst/>
            </a:prstGeom>
            <a:noFill/>
            <a:ln w="31750">
              <a:solidFill>
                <a:srgbClr val="000080"/>
              </a:solidFill>
              <a:prstDash val="sysDash"/>
              <a:round/>
              <a:headEnd/>
              <a:tailEnd type="arrow" w="sm" len="sm"/>
            </a:ln>
          </p:spPr>
          <p:txBody>
            <a:bodyPr>
              <a:prstTxWarp prst="textNoShape">
                <a:avLst/>
              </a:prstTxWarp>
            </a:bodyPr>
            <a:lstStyle/>
            <a:p>
              <a:endParaRPr lang="en-US" sz="1350"/>
            </a:p>
          </p:txBody>
        </p:sp>
        <p:sp>
          <p:nvSpPr>
            <p:cNvPr id="17" name="Text Box 5"/>
            <p:cNvSpPr txBox="1">
              <a:spLocks noChangeArrowheads="1"/>
            </p:cNvSpPr>
            <p:nvPr/>
          </p:nvSpPr>
          <p:spPr bwMode="auto">
            <a:xfrm>
              <a:off x="4830645" y="5617259"/>
              <a:ext cx="811294" cy="337870"/>
            </a:xfrm>
            <a:prstGeom prst="rect">
              <a:avLst/>
            </a:prstGeom>
            <a:noFill/>
            <a:ln w="9525">
              <a:noFill/>
              <a:miter lim="800000"/>
              <a:headEnd/>
              <a:tailEnd/>
            </a:ln>
          </p:spPr>
          <p:txBody>
            <a:bodyPr wrap="square">
              <a:prstTxWarp prst="textNoShape">
                <a:avLst/>
              </a:prstTxWarp>
              <a:spAutoFit/>
            </a:bodyPr>
            <a:lstStyle/>
            <a:p>
              <a:r>
                <a:rPr lang="el-GR" sz="1350" b="1" dirty="0">
                  <a:solidFill>
                    <a:srgbClr val="006699"/>
                  </a:solidFill>
                  <a:cs typeface="Chalkduster"/>
                  <a:sym typeface="Symbol" charset="2"/>
                </a:rPr>
                <a:t>ν</a:t>
              </a:r>
            </a:p>
          </p:txBody>
        </p:sp>
      </p:grpSp>
      <p:sp>
        <p:nvSpPr>
          <p:cNvPr id="60" name="TextBox 59"/>
          <p:cNvSpPr txBox="1"/>
          <p:nvPr/>
        </p:nvSpPr>
        <p:spPr>
          <a:xfrm>
            <a:off x="1233237" y="1596746"/>
            <a:ext cx="1894974" cy="738664"/>
          </a:xfrm>
          <a:prstGeom prst="rect">
            <a:avLst/>
          </a:prstGeom>
          <a:noFill/>
        </p:spPr>
        <p:txBody>
          <a:bodyPr wrap="square" rtlCol="0">
            <a:spAutoFit/>
          </a:bodyPr>
          <a:lstStyle/>
          <a:p>
            <a:pPr algn="ctr"/>
            <a:r>
              <a:rPr lang="en-US" sz="2100" b="1" dirty="0">
                <a:solidFill>
                  <a:schemeClr val="bg1">
                    <a:lumMod val="75000"/>
                  </a:schemeClr>
                </a:solidFill>
              </a:rPr>
              <a:t>Tracks and </a:t>
            </a:r>
          </a:p>
          <a:p>
            <a:pPr algn="ctr"/>
            <a:r>
              <a:rPr lang="en-US" sz="2100" b="1" dirty="0">
                <a:solidFill>
                  <a:schemeClr val="bg1">
                    <a:lumMod val="75000"/>
                  </a:schemeClr>
                </a:solidFill>
              </a:rPr>
              <a:t>Clusters</a:t>
            </a:r>
          </a:p>
        </p:txBody>
      </p:sp>
      <p:sp>
        <p:nvSpPr>
          <p:cNvPr id="63" name="Cloud 62"/>
          <p:cNvSpPr/>
          <p:nvPr/>
        </p:nvSpPr>
        <p:spPr>
          <a:xfrm>
            <a:off x="972553" y="2574901"/>
            <a:ext cx="2913527" cy="1786453"/>
          </a:xfrm>
          <a:prstGeom prst="cloud">
            <a:avLst/>
          </a:prstGeom>
          <a:solidFill>
            <a:srgbClr val="B22422"/>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2" name="Rectangle 61"/>
          <p:cNvSpPr/>
          <p:nvPr/>
        </p:nvSpPr>
        <p:spPr>
          <a:xfrm>
            <a:off x="1105620" y="2475616"/>
            <a:ext cx="2748843" cy="1569660"/>
          </a:xfrm>
          <a:prstGeom prst="rect">
            <a:avLst/>
          </a:prstGeom>
        </p:spPr>
        <p:txBody>
          <a:bodyPr wrap="square">
            <a:spAutoFit/>
          </a:bodyPr>
          <a:lstStyle/>
          <a:p>
            <a:pPr algn="ctr"/>
            <a:endParaRPr lang="en-US" sz="2400" dirty="0"/>
          </a:p>
          <a:p>
            <a:pPr algn="ctr"/>
            <a:r>
              <a:rPr lang="en-US" sz="2400" dirty="0">
                <a:solidFill>
                  <a:schemeClr val="bg1">
                    <a:lumMod val="95000"/>
                  </a:schemeClr>
                </a:solidFill>
              </a:rPr>
              <a:t>Combining those: </a:t>
            </a:r>
          </a:p>
          <a:p>
            <a:pPr algn="ctr"/>
            <a:r>
              <a:rPr lang="en-US" sz="2400" dirty="0">
                <a:solidFill>
                  <a:srgbClr val="FFFF00"/>
                </a:solidFill>
              </a:rPr>
              <a:t>“</a:t>
            </a:r>
            <a:r>
              <a:rPr lang="en-US" sz="2400" b="1" dirty="0">
                <a:solidFill>
                  <a:srgbClr val="FFFF00"/>
                </a:solidFill>
              </a:rPr>
              <a:t>objects</a:t>
            </a:r>
            <a:r>
              <a:rPr lang="en-US" sz="2400" dirty="0">
                <a:solidFill>
                  <a:srgbClr val="FFFF00"/>
                </a:solidFill>
              </a:rPr>
              <a:t>” </a:t>
            </a:r>
          </a:p>
          <a:p>
            <a:pPr algn="ctr"/>
            <a:r>
              <a:rPr lang="en-US" sz="2400" dirty="0">
                <a:solidFill>
                  <a:srgbClr val="F2F2F2"/>
                </a:solidFill>
              </a:rPr>
              <a:t>(“particles”)</a:t>
            </a:r>
          </a:p>
        </p:txBody>
      </p:sp>
      <p:sp>
        <p:nvSpPr>
          <p:cNvPr id="3" name="Slide Number Placeholder 2"/>
          <p:cNvSpPr>
            <a:spLocks noGrp="1"/>
          </p:cNvSpPr>
          <p:nvPr>
            <p:ph type="sldNum" sz="quarter" idx="12"/>
          </p:nvPr>
        </p:nvSpPr>
        <p:spPr/>
        <p:txBody>
          <a:bodyPr/>
          <a:lstStyle/>
          <a:p>
            <a:fld id="{80149149-8C21-2B45-9A08-A29B7F6116D0}" type="slidenum">
              <a:rPr lang="en-US" smtClean="0"/>
              <a:pPr/>
              <a:t>28</a:t>
            </a:fld>
            <a:endParaRPr lang="en-US"/>
          </a:p>
        </p:txBody>
      </p:sp>
      <p:sp>
        <p:nvSpPr>
          <p:cNvPr id="4" name="Date Placeholder 3">
            <a:extLst>
              <a:ext uri="{FF2B5EF4-FFF2-40B4-BE49-F238E27FC236}">
                <a16:creationId xmlns:a16="http://schemas.microsoft.com/office/drawing/2014/main" id="{5129CC9B-55D8-2B4B-82B6-59A44A2C2305}"/>
              </a:ext>
            </a:extLst>
          </p:cNvPr>
          <p:cNvSpPr>
            <a:spLocks noGrp="1"/>
          </p:cNvSpPr>
          <p:nvPr>
            <p:ph type="dt" sz="half" idx="10"/>
          </p:nvPr>
        </p:nvSpPr>
        <p:spPr/>
        <p:txBody>
          <a:bodyPr/>
          <a:lstStyle/>
          <a:p>
            <a:fld id="{7CE8BEA6-17CE-404B-A373-C9632C0F9180}" type="datetime1">
              <a:rPr lang="en-US" smtClean="0"/>
              <a:t>3/4/19</a:t>
            </a:fld>
            <a:endParaRPr lang="en-US"/>
          </a:p>
        </p:txBody>
      </p:sp>
      <p:sp>
        <p:nvSpPr>
          <p:cNvPr id="64" name="Footer Placeholder 63">
            <a:extLst>
              <a:ext uri="{FF2B5EF4-FFF2-40B4-BE49-F238E27FC236}">
                <a16:creationId xmlns:a16="http://schemas.microsoft.com/office/drawing/2014/main" id="{6AF0B449-3473-9C4A-8B89-B1BF20A43BF8}"/>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542649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5186101" y="1309671"/>
            <a:ext cx="2486033" cy="507831"/>
          </a:xfrm>
          <a:prstGeom prst="rect">
            <a:avLst/>
          </a:prstGeom>
          <a:noFill/>
        </p:spPr>
        <p:txBody>
          <a:bodyPr wrap="square" rtlCol="0">
            <a:spAutoFit/>
          </a:bodyPr>
          <a:lstStyle/>
          <a:p>
            <a:pPr algn="ctr"/>
            <a:r>
              <a:rPr lang="en-US" sz="1350" u="sng" dirty="0"/>
              <a:t>Data preparation,</a:t>
            </a:r>
          </a:p>
          <a:p>
            <a:pPr algn="ctr"/>
            <a:r>
              <a:rPr lang="en-US" sz="1350" u="sng" dirty="0"/>
              <a:t>Reconstruction &amp; Calibration</a:t>
            </a:r>
          </a:p>
        </p:txBody>
      </p:sp>
      <p:sp>
        <p:nvSpPr>
          <p:cNvPr id="52" name="Rectangle 51"/>
          <p:cNvSpPr/>
          <p:nvPr/>
        </p:nvSpPr>
        <p:spPr>
          <a:xfrm>
            <a:off x="5257128" y="1304417"/>
            <a:ext cx="234763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53" name="Picture 52" descr="measur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4342" y="1794418"/>
            <a:ext cx="1014499" cy="1014499"/>
          </a:xfrm>
          <a:prstGeom prst="rect">
            <a:avLst/>
          </a:prstGeom>
        </p:spPr>
      </p:pic>
      <p:sp>
        <p:nvSpPr>
          <p:cNvPr id="65" name="Rectangle 64"/>
          <p:cNvSpPr/>
          <p:nvPr/>
        </p:nvSpPr>
        <p:spPr>
          <a:xfrm>
            <a:off x="4617479" y="1304417"/>
            <a:ext cx="405000" cy="1560818"/>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5668424" y="3283619"/>
            <a:ext cx="201307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3" name="TextBox 112"/>
          <p:cNvSpPr txBox="1"/>
          <p:nvPr/>
        </p:nvSpPr>
        <p:spPr>
          <a:xfrm>
            <a:off x="4491093" y="4366298"/>
            <a:ext cx="561372" cy="253916"/>
          </a:xfrm>
          <a:prstGeom prst="rect">
            <a:avLst/>
          </a:prstGeom>
          <a:noFill/>
          <a:effectLst/>
        </p:spPr>
        <p:txBody>
          <a:bodyPr wrap="none" rtlCol="0">
            <a:spAutoFit/>
          </a:bodyPr>
          <a:lstStyle/>
          <a:p>
            <a:r>
              <a:rPr lang="en-US" sz="1050" dirty="0">
                <a:cs typeface="Chalkduster"/>
              </a:rPr>
              <a:t>Signal</a:t>
            </a:r>
          </a:p>
        </p:txBody>
      </p:sp>
      <p:sp>
        <p:nvSpPr>
          <p:cNvPr id="116" name="Rectangle 115"/>
          <p:cNvSpPr/>
          <p:nvPr/>
        </p:nvSpPr>
        <p:spPr>
          <a:xfrm>
            <a:off x="3419684" y="3690400"/>
            <a:ext cx="1694648" cy="885537"/>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7" name="Right Triangle 116"/>
          <p:cNvSpPr/>
          <p:nvPr/>
        </p:nvSpPr>
        <p:spPr>
          <a:xfrm flipH="1" flipV="1">
            <a:off x="3419684" y="3690408"/>
            <a:ext cx="1694648" cy="885537"/>
          </a:xfrm>
          <a:prstGeom prst="rtTriangle">
            <a:avLst/>
          </a:prstGeom>
          <a:solidFill>
            <a:srgbClr val="FFFFFF"/>
          </a:solidFill>
          <a:ln w="22225"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18" name="Straight Arrow Connector 117"/>
          <p:cNvCxnSpPr/>
          <p:nvPr/>
        </p:nvCxnSpPr>
        <p:spPr>
          <a:xfrm rot="5400000" flipH="1" flipV="1">
            <a:off x="2875844" y="4027755"/>
            <a:ext cx="1086342" cy="13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3675404" y="4568916"/>
            <a:ext cx="1521571" cy="300082"/>
          </a:xfrm>
          <a:prstGeom prst="rect">
            <a:avLst/>
          </a:prstGeom>
          <a:noFill/>
          <a:effectLst/>
        </p:spPr>
        <p:txBody>
          <a:bodyPr wrap="none" rtlCol="0">
            <a:spAutoFit/>
          </a:bodyPr>
          <a:lstStyle/>
          <a:p>
            <a:pPr algn="r"/>
            <a:r>
              <a:rPr lang="en-US" sz="1350" dirty="0"/>
              <a:t>Relevant quantity</a:t>
            </a:r>
            <a:endParaRPr lang="en-US" sz="1350" baseline="-25000" dirty="0"/>
          </a:p>
        </p:txBody>
      </p:sp>
      <p:sp>
        <p:nvSpPr>
          <p:cNvPr id="120" name="TextBox 119"/>
          <p:cNvSpPr txBox="1"/>
          <p:nvPr/>
        </p:nvSpPr>
        <p:spPr>
          <a:xfrm rot="16200000">
            <a:off x="2876819" y="3802686"/>
            <a:ext cx="838692" cy="300082"/>
          </a:xfrm>
          <a:prstGeom prst="rect">
            <a:avLst/>
          </a:prstGeom>
          <a:noFill/>
          <a:effectLst/>
        </p:spPr>
        <p:txBody>
          <a:bodyPr wrap="none" rtlCol="0">
            <a:spAutoFit/>
          </a:bodyPr>
          <a:lstStyle/>
          <a:p>
            <a:pPr algn="ctr"/>
            <a:r>
              <a:rPr lang="en-US" sz="1350" dirty="0"/>
              <a:t># events</a:t>
            </a:r>
          </a:p>
        </p:txBody>
      </p:sp>
      <p:sp>
        <p:nvSpPr>
          <p:cNvPr id="126" name="Freeform 125"/>
          <p:cNvSpPr/>
          <p:nvPr/>
        </p:nvSpPr>
        <p:spPr>
          <a:xfrm>
            <a:off x="3415254" y="3690400"/>
            <a:ext cx="1694648" cy="885537"/>
          </a:xfrm>
          <a:custGeom>
            <a:avLst/>
            <a:gdLst>
              <a:gd name="connsiteX0" fmla="*/ 0 w 2008602"/>
              <a:gd name="connsiteY0" fmla="*/ 0 h 1049595"/>
              <a:gd name="connsiteX1" fmla="*/ 246216 w 2008602"/>
              <a:gd name="connsiteY1" fmla="*/ 440571 h 1049595"/>
              <a:gd name="connsiteX2" fmla="*/ 583142 w 2008602"/>
              <a:gd name="connsiteY2" fmla="*/ 764520 h 1049595"/>
              <a:gd name="connsiteX3" fmla="*/ 1127409 w 2008602"/>
              <a:gd name="connsiteY3" fmla="*/ 971847 h 1049595"/>
              <a:gd name="connsiteX4" fmla="*/ 2008602 w 2008602"/>
              <a:gd name="connsiteY4" fmla="*/ 1049595 h 1049595"/>
              <a:gd name="connsiteX5" fmla="*/ 2008602 w 2008602"/>
              <a:gd name="connsiteY5" fmla="*/ 1049595 h 10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02" h="1049595">
                <a:moveTo>
                  <a:pt x="0" y="0"/>
                </a:moveTo>
                <a:cubicBezTo>
                  <a:pt x="74513" y="156575"/>
                  <a:pt x="149026" y="313151"/>
                  <a:pt x="246216" y="440571"/>
                </a:cubicBezTo>
                <a:cubicBezTo>
                  <a:pt x="343406" y="567991"/>
                  <a:pt x="436277" y="675974"/>
                  <a:pt x="583142" y="764520"/>
                </a:cubicBezTo>
                <a:cubicBezTo>
                  <a:pt x="730007" y="853066"/>
                  <a:pt x="889832" y="924335"/>
                  <a:pt x="1127409" y="971847"/>
                </a:cubicBezTo>
                <a:cubicBezTo>
                  <a:pt x="1364986" y="1019360"/>
                  <a:pt x="2008602" y="1049595"/>
                  <a:pt x="2008602" y="1049595"/>
                </a:cubicBezTo>
                <a:lnTo>
                  <a:pt x="2008602" y="1049595"/>
                </a:lnTo>
              </a:path>
            </a:pathLst>
          </a:cu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7" name="Freeform 126"/>
          <p:cNvSpPr/>
          <p:nvPr/>
        </p:nvSpPr>
        <p:spPr>
          <a:xfrm rot="21340522">
            <a:off x="4058319" y="4153986"/>
            <a:ext cx="380116" cy="381736"/>
          </a:xfrm>
          <a:custGeom>
            <a:avLst/>
            <a:gdLst>
              <a:gd name="connsiteX0" fmla="*/ 0 w 634977"/>
              <a:gd name="connsiteY0" fmla="*/ 628461 h 965368"/>
              <a:gd name="connsiteX1" fmla="*/ 116628 w 634977"/>
              <a:gd name="connsiteY1" fmla="*/ 434091 h 965368"/>
              <a:gd name="connsiteX2" fmla="*/ 259174 w 634977"/>
              <a:gd name="connsiteY2" fmla="*/ 136058 h 965368"/>
              <a:gd name="connsiteX3" fmla="*/ 349885 w 634977"/>
              <a:gd name="connsiteY3" fmla="*/ 6479 h 965368"/>
              <a:gd name="connsiteX4" fmla="*/ 440596 w 634977"/>
              <a:gd name="connsiteY4" fmla="*/ 97184 h 965368"/>
              <a:gd name="connsiteX5" fmla="*/ 479472 w 634977"/>
              <a:gd name="connsiteY5" fmla="*/ 447049 h 965368"/>
              <a:gd name="connsiteX6" fmla="*/ 544266 w 634977"/>
              <a:gd name="connsiteY6" fmla="*/ 732124 h 965368"/>
              <a:gd name="connsiteX7" fmla="*/ 634977 w 634977"/>
              <a:gd name="connsiteY7" fmla="*/ 965368 h 965368"/>
              <a:gd name="connsiteX8" fmla="*/ 634977 w 634977"/>
              <a:gd name="connsiteY8" fmla="*/ 965368 h 96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977" h="965368">
                <a:moveTo>
                  <a:pt x="0" y="628461"/>
                </a:moveTo>
                <a:cubicBezTo>
                  <a:pt x="36716" y="572309"/>
                  <a:pt x="73432" y="516158"/>
                  <a:pt x="116628" y="434091"/>
                </a:cubicBezTo>
                <a:cubicBezTo>
                  <a:pt x="159824" y="352024"/>
                  <a:pt x="220298" y="207327"/>
                  <a:pt x="259174" y="136058"/>
                </a:cubicBezTo>
                <a:cubicBezTo>
                  <a:pt x="298050" y="64789"/>
                  <a:pt x="319648" y="12958"/>
                  <a:pt x="349885" y="6479"/>
                </a:cubicBezTo>
                <a:cubicBezTo>
                  <a:pt x="380122" y="0"/>
                  <a:pt x="418998" y="23756"/>
                  <a:pt x="440596" y="97184"/>
                </a:cubicBezTo>
                <a:cubicBezTo>
                  <a:pt x="462194" y="170612"/>
                  <a:pt x="462194" y="341226"/>
                  <a:pt x="479472" y="447049"/>
                </a:cubicBezTo>
                <a:cubicBezTo>
                  <a:pt x="496750" y="552872"/>
                  <a:pt x="518349" y="645738"/>
                  <a:pt x="544266" y="732124"/>
                </a:cubicBezTo>
                <a:cubicBezTo>
                  <a:pt x="570183" y="818510"/>
                  <a:pt x="634977" y="965368"/>
                  <a:pt x="634977" y="965368"/>
                </a:cubicBezTo>
                <a:lnTo>
                  <a:pt x="634977" y="965368"/>
                </a:lnTo>
              </a:path>
            </a:pathLst>
          </a:custGeom>
          <a:solidFill>
            <a:schemeClr val="accent6">
              <a:lumMod val="75000"/>
            </a:schemeClr>
          </a:solidFill>
          <a:ln>
            <a:solidFill>
              <a:srgbClr val="00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cxnSp>
        <p:nvCxnSpPr>
          <p:cNvPr id="122" name="Straight Arrow Connector 121"/>
          <p:cNvCxnSpPr/>
          <p:nvPr/>
        </p:nvCxnSpPr>
        <p:spPr>
          <a:xfrm>
            <a:off x="3419683" y="4568916"/>
            <a:ext cx="1785932" cy="13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4314604" y="4140197"/>
            <a:ext cx="665567" cy="300082"/>
          </a:xfrm>
          <a:prstGeom prst="rect">
            <a:avLst/>
          </a:prstGeom>
          <a:noFill/>
          <a:effectLst/>
        </p:spPr>
        <p:txBody>
          <a:bodyPr wrap="none" rtlCol="0">
            <a:spAutoFit/>
          </a:bodyPr>
          <a:lstStyle/>
          <a:p>
            <a:r>
              <a:rPr lang="en-US" sz="1350" dirty="0">
                <a:cs typeface="Chalkduster"/>
              </a:rPr>
              <a:t>Signal</a:t>
            </a:r>
          </a:p>
        </p:txBody>
      </p:sp>
      <p:sp>
        <p:nvSpPr>
          <p:cNvPr id="125" name="TextBox 124"/>
          <p:cNvSpPr txBox="1"/>
          <p:nvPr/>
        </p:nvSpPr>
        <p:spPr>
          <a:xfrm>
            <a:off x="3538067" y="3681255"/>
            <a:ext cx="1107996" cy="300082"/>
          </a:xfrm>
          <a:prstGeom prst="rect">
            <a:avLst/>
          </a:prstGeom>
          <a:noFill/>
          <a:effectLst/>
        </p:spPr>
        <p:txBody>
          <a:bodyPr wrap="none" rtlCol="0">
            <a:spAutoFit/>
          </a:bodyPr>
          <a:lstStyle/>
          <a:p>
            <a:r>
              <a:rPr lang="en-US" sz="1350" dirty="0">
                <a:cs typeface="Chalkduster"/>
              </a:rPr>
              <a:t>Background</a:t>
            </a:r>
          </a:p>
        </p:txBody>
      </p:sp>
      <p:sp>
        <p:nvSpPr>
          <p:cNvPr id="128" name="Rectangle 127"/>
          <p:cNvSpPr/>
          <p:nvPr/>
        </p:nvSpPr>
        <p:spPr>
          <a:xfrm>
            <a:off x="3145012" y="3283619"/>
            <a:ext cx="2141365"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29" name="Straight Arrow Connector 128"/>
          <p:cNvCxnSpPr>
            <a:stCxn id="85" idx="1"/>
            <a:endCxn id="128" idx="3"/>
          </p:cNvCxnSpPr>
          <p:nvPr/>
        </p:nvCxnSpPr>
        <p:spPr>
          <a:xfrm flipH="1">
            <a:off x="5286377" y="4067948"/>
            <a:ext cx="382048" cy="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135" name="Freeform 134"/>
          <p:cNvSpPr/>
          <p:nvPr/>
        </p:nvSpPr>
        <p:spPr>
          <a:xfrm>
            <a:off x="3735007" y="4195015"/>
            <a:ext cx="1285193" cy="363356"/>
          </a:xfrm>
          <a:custGeom>
            <a:avLst/>
            <a:gdLst>
              <a:gd name="connsiteX0" fmla="*/ 11586 w 1713591"/>
              <a:gd name="connsiteY0" fmla="*/ 1798 h 498596"/>
              <a:gd name="connsiteX1" fmla="*/ 448702 w 1713591"/>
              <a:gd name="connsiteY1" fmla="*/ 238077 h 498596"/>
              <a:gd name="connsiteX2" fmla="*/ 1122097 w 1713591"/>
              <a:gd name="connsiteY2" fmla="*/ 338496 h 498596"/>
              <a:gd name="connsiteX3" fmla="*/ 1671446 w 1713591"/>
              <a:gd name="connsiteY3" fmla="*/ 368030 h 498596"/>
              <a:gd name="connsiteX4" fmla="*/ 1630097 w 1713591"/>
              <a:gd name="connsiteY4" fmla="*/ 492077 h 498596"/>
              <a:gd name="connsiteX5" fmla="*/ 1263865 w 1713591"/>
              <a:gd name="connsiteY5" fmla="*/ 474356 h 498596"/>
              <a:gd name="connsiteX6" fmla="*/ 755865 w 1713591"/>
              <a:gd name="connsiteY6" fmla="*/ 415286 h 498596"/>
              <a:gd name="connsiteX7" fmla="*/ 448702 w 1713591"/>
              <a:gd name="connsiteY7" fmla="*/ 308961 h 498596"/>
              <a:gd name="connsiteX8" fmla="*/ 153353 w 1713591"/>
              <a:gd name="connsiteY8" fmla="*/ 137658 h 498596"/>
              <a:gd name="connsiteX9" fmla="*/ 11586 w 1713591"/>
              <a:gd name="connsiteY9" fmla="*/ 1798 h 49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91" h="498596">
                <a:moveTo>
                  <a:pt x="11586" y="1798"/>
                </a:moveTo>
                <a:cubicBezTo>
                  <a:pt x="60811" y="18534"/>
                  <a:pt x="263617" y="181961"/>
                  <a:pt x="448702" y="238077"/>
                </a:cubicBezTo>
                <a:cubicBezTo>
                  <a:pt x="633787" y="294193"/>
                  <a:pt x="918306" y="316837"/>
                  <a:pt x="1122097" y="338496"/>
                </a:cubicBezTo>
                <a:cubicBezTo>
                  <a:pt x="1325888" y="360155"/>
                  <a:pt x="1586779" y="342433"/>
                  <a:pt x="1671446" y="368030"/>
                </a:cubicBezTo>
                <a:cubicBezTo>
                  <a:pt x="1756113" y="393627"/>
                  <a:pt x="1698027" y="474356"/>
                  <a:pt x="1630097" y="492077"/>
                </a:cubicBezTo>
                <a:cubicBezTo>
                  <a:pt x="1562167" y="509798"/>
                  <a:pt x="1409570" y="487154"/>
                  <a:pt x="1263865" y="474356"/>
                </a:cubicBezTo>
                <a:cubicBezTo>
                  <a:pt x="1118160" y="461558"/>
                  <a:pt x="891725" y="442852"/>
                  <a:pt x="755865" y="415286"/>
                </a:cubicBezTo>
                <a:cubicBezTo>
                  <a:pt x="620005" y="387720"/>
                  <a:pt x="549121" y="355232"/>
                  <a:pt x="448702" y="308961"/>
                </a:cubicBezTo>
                <a:cubicBezTo>
                  <a:pt x="348283" y="262690"/>
                  <a:pt x="225221" y="185898"/>
                  <a:pt x="153353" y="137658"/>
                </a:cubicBezTo>
                <a:cubicBezTo>
                  <a:pt x="81485" y="89418"/>
                  <a:pt x="-37639" y="-14938"/>
                  <a:pt x="11586" y="1798"/>
                </a:cubicBezTo>
                <a:close/>
              </a:path>
            </a:pathLst>
          </a:cu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4" name="Freeform 133"/>
          <p:cNvSpPr/>
          <p:nvPr/>
        </p:nvSpPr>
        <p:spPr>
          <a:xfrm>
            <a:off x="3739265" y="4196365"/>
            <a:ext cx="1245726" cy="272213"/>
          </a:xfrm>
          <a:custGeom>
            <a:avLst/>
            <a:gdLst>
              <a:gd name="connsiteX0" fmla="*/ 0 w 1660968"/>
              <a:gd name="connsiteY0" fmla="*/ 0 h 362951"/>
              <a:gd name="connsiteX1" fmla="*/ 189023 w 1660968"/>
              <a:gd name="connsiteY1" fmla="*/ 124046 h 362951"/>
              <a:gd name="connsiteX2" fmla="*/ 496186 w 1660968"/>
              <a:gd name="connsiteY2" fmla="*/ 254000 h 362951"/>
              <a:gd name="connsiteX3" fmla="*/ 1016000 w 1660968"/>
              <a:gd name="connsiteY3" fmla="*/ 324884 h 362951"/>
              <a:gd name="connsiteX4" fmla="*/ 1594883 w 1660968"/>
              <a:gd name="connsiteY4" fmla="*/ 360326 h 362951"/>
              <a:gd name="connsiteX5" fmla="*/ 1648046 w 1660968"/>
              <a:gd name="connsiteY5" fmla="*/ 360326 h 36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0968" h="362951">
                <a:moveTo>
                  <a:pt x="0" y="0"/>
                </a:moveTo>
                <a:cubicBezTo>
                  <a:pt x="53162" y="40856"/>
                  <a:pt x="106325" y="81713"/>
                  <a:pt x="189023" y="124046"/>
                </a:cubicBezTo>
                <a:cubicBezTo>
                  <a:pt x="271721" y="166379"/>
                  <a:pt x="358357" y="220527"/>
                  <a:pt x="496186" y="254000"/>
                </a:cubicBezTo>
                <a:cubicBezTo>
                  <a:pt x="634015" y="287473"/>
                  <a:pt x="832884" y="307163"/>
                  <a:pt x="1016000" y="324884"/>
                </a:cubicBezTo>
                <a:cubicBezTo>
                  <a:pt x="1199116" y="342605"/>
                  <a:pt x="1489542" y="354419"/>
                  <a:pt x="1594883" y="360326"/>
                </a:cubicBezTo>
                <a:cubicBezTo>
                  <a:pt x="1700224" y="366233"/>
                  <a:pt x="1648046" y="360326"/>
                  <a:pt x="1648046" y="360326"/>
                </a:cubicBezTo>
              </a:path>
            </a:pathLst>
          </a:custGeom>
          <a:ln>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37" name="Freeform 136"/>
          <p:cNvSpPr/>
          <p:nvPr/>
        </p:nvSpPr>
        <p:spPr>
          <a:xfrm>
            <a:off x="3415254" y="3689149"/>
            <a:ext cx="1694648" cy="885537"/>
          </a:xfrm>
          <a:custGeom>
            <a:avLst/>
            <a:gdLst>
              <a:gd name="connsiteX0" fmla="*/ 0 w 2008602"/>
              <a:gd name="connsiteY0" fmla="*/ 0 h 1049595"/>
              <a:gd name="connsiteX1" fmla="*/ 246216 w 2008602"/>
              <a:gd name="connsiteY1" fmla="*/ 440571 h 1049595"/>
              <a:gd name="connsiteX2" fmla="*/ 583142 w 2008602"/>
              <a:gd name="connsiteY2" fmla="*/ 764520 h 1049595"/>
              <a:gd name="connsiteX3" fmla="*/ 1127409 w 2008602"/>
              <a:gd name="connsiteY3" fmla="*/ 971847 h 1049595"/>
              <a:gd name="connsiteX4" fmla="*/ 2008602 w 2008602"/>
              <a:gd name="connsiteY4" fmla="*/ 1049595 h 1049595"/>
              <a:gd name="connsiteX5" fmla="*/ 2008602 w 2008602"/>
              <a:gd name="connsiteY5" fmla="*/ 1049595 h 10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02" h="1049595">
                <a:moveTo>
                  <a:pt x="0" y="0"/>
                </a:moveTo>
                <a:cubicBezTo>
                  <a:pt x="74513" y="156575"/>
                  <a:pt x="149026" y="313151"/>
                  <a:pt x="246216" y="440571"/>
                </a:cubicBezTo>
                <a:cubicBezTo>
                  <a:pt x="343406" y="567991"/>
                  <a:pt x="436277" y="675974"/>
                  <a:pt x="583142" y="764520"/>
                </a:cubicBezTo>
                <a:cubicBezTo>
                  <a:pt x="730007" y="853066"/>
                  <a:pt x="889832" y="924335"/>
                  <a:pt x="1127409" y="971847"/>
                </a:cubicBezTo>
                <a:cubicBezTo>
                  <a:pt x="1364986" y="1019360"/>
                  <a:pt x="2008602" y="1049595"/>
                  <a:pt x="2008602" y="1049595"/>
                </a:cubicBezTo>
                <a:lnTo>
                  <a:pt x="2008602" y="1049595"/>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38" name="Right Triangle 137"/>
          <p:cNvSpPr/>
          <p:nvPr/>
        </p:nvSpPr>
        <p:spPr>
          <a:xfrm rot="10800000" flipH="1" flipV="1">
            <a:off x="5045145" y="3629303"/>
            <a:ext cx="211984" cy="219198"/>
          </a:xfrm>
          <a:prstGeom prst="rtTriangle">
            <a:avLst/>
          </a:prstGeom>
          <a:solidFill>
            <a:srgbClr val="FFFFFF"/>
          </a:solidFill>
          <a:ln w="22225"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9" name="TextBox 158"/>
          <p:cNvSpPr txBox="1"/>
          <p:nvPr/>
        </p:nvSpPr>
        <p:spPr>
          <a:xfrm>
            <a:off x="5668424" y="3292428"/>
            <a:ext cx="2013072" cy="300082"/>
          </a:xfrm>
          <a:prstGeom prst="rect">
            <a:avLst/>
          </a:prstGeom>
          <a:noFill/>
        </p:spPr>
        <p:txBody>
          <a:bodyPr wrap="square" rtlCol="0">
            <a:spAutoFit/>
          </a:bodyPr>
          <a:lstStyle/>
          <a:p>
            <a:pPr algn="ctr"/>
            <a:r>
              <a:rPr lang="en-US" sz="1350" u="sng" dirty="0"/>
              <a:t>Theory / Simulations</a:t>
            </a:r>
          </a:p>
        </p:txBody>
      </p:sp>
      <p:sp>
        <p:nvSpPr>
          <p:cNvPr id="161" name="Rectangle 160"/>
          <p:cNvSpPr/>
          <p:nvPr/>
        </p:nvSpPr>
        <p:spPr>
          <a:xfrm>
            <a:off x="1316315" y="3090685"/>
            <a:ext cx="1532016" cy="1962578"/>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2" name="TextBox 161"/>
          <p:cNvSpPr txBox="1"/>
          <p:nvPr/>
        </p:nvSpPr>
        <p:spPr>
          <a:xfrm>
            <a:off x="1316314" y="3090685"/>
            <a:ext cx="1532018" cy="300082"/>
          </a:xfrm>
          <a:prstGeom prst="rect">
            <a:avLst/>
          </a:prstGeom>
          <a:noFill/>
        </p:spPr>
        <p:txBody>
          <a:bodyPr wrap="square" rtlCol="0">
            <a:spAutoFit/>
          </a:bodyPr>
          <a:lstStyle/>
          <a:p>
            <a:pPr algn="ctr"/>
            <a:r>
              <a:rPr lang="en-US" sz="1350" u="sng" dirty="0"/>
              <a:t>Publication</a:t>
            </a:r>
          </a:p>
        </p:txBody>
      </p:sp>
      <p:cxnSp>
        <p:nvCxnSpPr>
          <p:cNvPr id="163" name="Straight Arrow Connector 162"/>
          <p:cNvCxnSpPr>
            <a:stCxn id="128" idx="1"/>
            <a:endCxn id="161" idx="3"/>
          </p:cNvCxnSpPr>
          <p:nvPr/>
        </p:nvCxnSpPr>
        <p:spPr>
          <a:xfrm flipH="1">
            <a:off x="2848331" y="4067947"/>
            <a:ext cx="296681" cy="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cxnSp>
        <p:nvCxnSpPr>
          <p:cNvPr id="169" name="Elbow Connector 168"/>
          <p:cNvCxnSpPr>
            <a:endCxn id="128" idx="0"/>
          </p:cNvCxnSpPr>
          <p:nvPr/>
        </p:nvCxnSpPr>
        <p:spPr>
          <a:xfrm rot="5400000">
            <a:off x="5484191" y="1601993"/>
            <a:ext cx="413130" cy="2950122"/>
          </a:xfrm>
          <a:prstGeom prst="bentConnector3">
            <a:avLst/>
          </a:prstGeom>
          <a:ln w="38100" cmpd="sng">
            <a:solidFill>
              <a:srgbClr val="000000"/>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3145012" y="3286471"/>
            <a:ext cx="2128613" cy="300082"/>
          </a:xfrm>
          <a:prstGeom prst="rect">
            <a:avLst/>
          </a:prstGeom>
          <a:noFill/>
        </p:spPr>
        <p:txBody>
          <a:bodyPr wrap="square" rtlCol="0">
            <a:spAutoFit/>
          </a:bodyPr>
          <a:lstStyle/>
          <a:p>
            <a:pPr algn="ctr"/>
            <a:r>
              <a:rPr lang="en-US" sz="1350" u="sng" dirty="0"/>
              <a:t>Data analysis</a:t>
            </a:r>
          </a:p>
        </p:txBody>
      </p:sp>
      <p:pic>
        <p:nvPicPr>
          <p:cNvPr id="94" name="Picture 93" descr="fde_gen_0197_001.jpg"/>
          <p:cNvPicPr>
            <a:picLocks noChangeAspect="1"/>
          </p:cNvPicPr>
          <p:nvPr/>
        </p:nvPicPr>
        <p:blipFill>
          <a:blip r:embed="rId4" cstate="screen">
            <a:clrChange>
              <a:clrFrom>
                <a:srgbClr val="FEFEFE"/>
              </a:clrFrom>
              <a:clrTo>
                <a:srgbClr val="FEFEFE">
                  <a:alpha val="0"/>
                </a:srgbClr>
              </a:clrTo>
            </a:clrChange>
            <a:lum bright="-11000" contrast="20000"/>
            <a:extLst>
              <a:ext uri="{28A0092B-C50C-407E-A947-70E740481C1C}">
                <a14:useLocalDpi xmlns:a14="http://schemas.microsoft.com/office/drawing/2010/main"/>
              </a:ext>
            </a:extLst>
          </a:blip>
          <a:stretch>
            <a:fillRect/>
          </a:stretch>
        </p:blipFill>
        <p:spPr>
          <a:xfrm>
            <a:off x="1382770" y="1378367"/>
            <a:ext cx="1571540" cy="1061950"/>
          </a:xfrm>
          <a:prstGeom prst="rect">
            <a:avLst/>
          </a:prstGeom>
          <a:solidFill>
            <a:schemeClr val="bg1"/>
          </a:solidFill>
          <a:effectLst/>
        </p:spPr>
      </p:pic>
      <p:sp>
        <p:nvSpPr>
          <p:cNvPr id="97" name="Rectangle 96"/>
          <p:cNvSpPr/>
          <p:nvPr/>
        </p:nvSpPr>
        <p:spPr>
          <a:xfrm>
            <a:off x="1315458" y="1301832"/>
            <a:ext cx="1717302" cy="1568657"/>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9" name="TextBox 98"/>
          <p:cNvSpPr txBox="1"/>
          <p:nvPr/>
        </p:nvSpPr>
        <p:spPr>
          <a:xfrm>
            <a:off x="1315458" y="2596808"/>
            <a:ext cx="1717302" cy="300082"/>
          </a:xfrm>
          <a:prstGeom prst="rect">
            <a:avLst/>
          </a:prstGeom>
          <a:noFill/>
        </p:spPr>
        <p:txBody>
          <a:bodyPr wrap="square" rtlCol="0">
            <a:spAutoFit/>
          </a:bodyPr>
          <a:lstStyle/>
          <a:p>
            <a:pPr algn="ctr"/>
            <a:r>
              <a:rPr lang="en-US" sz="1350" u="sng" dirty="0"/>
              <a:t>Detector</a:t>
            </a:r>
          </a:p>
        </p:txBody>
      </p:sp>
      <p:cxnSp>
        <p:nvCxnSpPr>
          <p:cNvPr id="102" name="Straight Arrow Connector 101"/>
          <p:cNvCxnSpPr>
            <a:stCxn id="104" idx="3"/>
            <a:endCxn id="65" idx="1"/>
          </p:cNvCxnSpPr>
          <p:nvPr/>
        </p:nvCxnSpPr>
        <p:spPr>
          <a:xfrm flipV="1">
            <a:off x="4291871" y="2084826"/>
            <a:ext cx="325609" cy="5254"/>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pic>
        <p:nvPicPr>
          <p:cNvPr id="153" name="Picture 152" descr="book.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93511" y="3504247"/>
            <a:ext cx="1389208" cy="1389208"/>
          </a:xfrm>
          <a:prstGeom prst="rect">
            <a:avLst/>
          </a:prstGeom>
        </p:spPr>
      </p:pic>
      <p:pic>
        <p:nvPicPr>
          <p:cNvPr id="5" name="Picture 4" descr="symbol.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38300" y="3749510"/>
            <a:ext cx="1060520" cy="1060520"/>
          </a:xfrm>
          <a:prstGeom prst="rect">
            <a:avLst/>
          </a:prstGeom>
        </p:spPr>
      </p:pic>
      <p:grpSp>
        <p:nvGrpSpPr>
          <p:cNvPr id="29" name="Group 28"/>
          <p:cNvGrpSpPr/>
          <p:nvPr/>
        </p:nvGrpSpPr>
        <p:grpSpPr>
          <a:xfrm>
            <a:off x="3032760" y="1309671"/>
            <a:ext cx="1259111" cy="1590669"/>
            <a:chOff x="2519680" y="1746227"/>
            <a:chExt cx="1678814" cy="2120893"/>
          </a:xfrm>
        </p:grpSpPr>
        <p:cxnSp>
          <p:nvCxnSpPr>
            <p:cNvPr id="96" name="Straight Arrow Connector 95"/>
            <p:cNvCxnSpPr>
              <a:stCxn id="97" idx="3"/>
              <a:endCxn id="104" idx="1"/>
            </p:cNvCxnSpPr>
            <p:nvPr/>
          </p:nvCxnSpPr>
          <p:spPr>
            <a:xfrm>
              <a:off x="2519680" y="2781547"/>
              <a:ext cx="232011" cy="5226"/>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2751691" y="1746227"/>
              <a:ext cx="1446803" cy="2081091"/>
            </a:xfrm>
            <a:prstGeom prst="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5" name="TextBox 104"/>
            <p:cNvSpPr txBox="1"/>
            <p:nvPr/>
          </p:nvSpPr>
          <p:spPr>
            <a:xfrm>
              <a:off x="2751691" y="3467011"/>
              <a:ext cx="1446803" cy="400109"/>
            </a:xfrm>
            <a:prstGeom prst="rect">
              <a:avLst/>
            </a:prstGeom>
            <a:noFill/>
          </p:spPr>
          <p:txBody>
            <a:bodyPr wrap="square" rtlCol="0">
              <a:spAutoFit/>
            </a:bodyPr>
            <a:lstStyle/>
            <a:p>
              <a:pPr algn="ctr"/>
              <a:r>
                <a:rPr lang="en-US" sz="1350" u="sng" dirty="0"/>
                <a:t>Trigger</a:t>
              </a:r>
            </a:p>
          </p:txBody>
        </p:sp>
        <p:grpSp>
          <p:nvGrpSpPr>
            <p:cNvPr id="28" name="Group 27"/>
            <p:cNvGrpSpPr/>
            <p:nvPr/>
          </p:nvGrpSpPr>
          <p:grpSpPr>
            <a:xfrm>
              <a:off x="2882400" y="1807342"/>
              <a:ext cx="1189031" cy="1728000"/>
              <a:chOff x="2882400" y="1807342"/>
              <a:chExt cx="1189031" cy="1728000"/>
            </a:xfrm>
          </p:grpSpPr>
          <p:pic>
            <p:nvPicPr>
              <p:cNvPr id="47" name="Picture 46" descr="HL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22715" y="1807342"/>
                <a:ext cx="548716" cy="1728000"/>
              </a:xfrm>
              <a:prstGeom prst="rect">
                <a:avLst/>
              </a:prstGeom>
            </p:spPr>
          </p:pic>
          <p:pic>
            <p:nvPicPr>
              <p:cNvPr id="48" name="Picture 47" descr="L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82400" y="1807342"/>
                <a:ext cx="520518" cy="1728000"/>
              </a:xfrm>
              <a:prstGeom prst="rect">
                <a:avLst/>
              </a:prstGeom>
            </p:spPr>
          </p:pic>
        </p:grpSp>
      </p:grpSp>
      <p:cxnSp>
        <p:nvCxnSpPr>
          <p:cNvPr id="51" name="Straight Arrow Connector 50"/>
          <p:cNvCxnSpPr>
            <a:stCxn id="65" idx="3"/>
          </p:cNvCxnSpPr>
          <p:nvPr/>
        </p:nvCxnSpPr>
        <p:spPr>
          <a:xfrm>
            <a:off x="5022480" y="2084826"/>
            <a:ext cx="234649" cy="3920"/>
          </a:xfrm>
          <a:prstGeom prst="straightConnector1">
            <a:avLst/>
          </a:prstGeom>
          <a:ln w="38100" cmpd="sng">
            <a:solidFill>
              <a:srgbClr val="000000"/>
            </a:solidFill>
            <a:tailEnd type="arrow" w="sm" len="sm"/>
          </a:ln>
        </p:spPr>
        <p:style>
          <a:lnRef idx="2">
            <a:schemeClr val="accent1"/>
          </a:lnRef>
          <a:fillRef idx="0">
            <a:schemeClr val="accent1"/>
          </a:fillRef>
          <a:effectRef idx="1">
            <a:schemeClr val="accent1"/>
          </a:effectRef>
          <a:fontRef idx="minor">
            <a:schemeClr val="tx1"/>
          </a:fontRef>
        </p:style>
      </p:cxnSp>
      <p:sp>
        <p:nvSpPr>
          <p:cNvPr id="59" name="Title 3"/>
          <p:cNvSpPr>
            <a:spLocks noGrp="1"/>
          </p:cNvSpPr>
          <p:nvPr>
            <p:ph type="title"/>
          </p:nvPr>
        </p:nvSpPr>
        <p:spPr>
          <a:xfrm>
            <a:off x="1485900" y="114538"/>
            <a:ext cx="5970002" cy="914162"/>
          </a:xfrm>
        </p:spPr>
        <p:txBody>
          <a:bodyPr/>
          <a:lstStyle/>
          <a:p>
            <a:r>
              <a:rPr lang="en-US" dirty="0"/>
              <a:t>An event’s lifetime</a:t>
            </a:r>
          </a:p>
        </p:txBody>
      </p:sp>
      <p:pic>
        <p:nvPicPr>
          <p:cNvPr id="49" name="Picture 48" descr="images.png"/>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10000" b="90000" l="10000" r="90000">
                        <a14:foregroundMark x1="43191" y1="52041" x2="43191" y2="52041"/>
                        <a14:foregroundMark x1="63424" y1="51020" x2="63424" y2="51020"/>
                        <a14:foregroundMark x1="80156" y1="38265" x2="80156" y2="38265"/>
                        <a14:foregroundMark x1="73541" y1="44388" x2="73541" y2="44388"/>
                        <a14:foregroundMark x1="42412" y1="67857" x2="42412" y2="67857"/>
                        <a14:foregroundMark x1="50584" y1="62245" x2="50584" y2="62245"/>
                        <a14:foregroundMark x1="56031" y1="58163" x2="56031" y2="58163"/>
                        <a14:foregroundMark x1="42023" y1="73469" x2="42023" y2="73469"/>
                        <a14:foregroundMark x1="45914" y1="65816" x2="45914" y2="65816"/>
                        <a14:foregroundMark x1="47860" y1="63776" x2="47860" y2="63776"/>
                        <a14:foregroundMark x1="53307" y1="59694" x2="53307" y2="59694"/>
                        <a14:foregroundMark x1="60700" y1="54592" x2="60700" y2="54592"/>
                        <a14:foregroundMark x1="67315" y1="56633" x2="67315" y2="56633"/>
                        <a14:foregroundMark x1="70039" y1="52551" x2="70039" y2="52551"/>
                        <a14:foregroundMark x1="58366" y1="34184" x2="58366" y2="34184"/>
                        <a14:foregroundMark x1="64591" y1="43367" x2="64591" y2="43367"/>
                        <a14:foregroundMark x1="49416" y1="39796" x2="49416" y2="39796"/>
                        <a14:foregroundMark x1="41634" y1="52041" x2="41634" y2="52041"/>
                        <a14:foregroundMark x1="39689" y1="55102" x2="39689" y2="55102"/>
                        <a14:backgroundMark x1="40856" y1="53571" x2="40856" y2="53571"/>
                      </a14:backgroundRemoval>
                    </a14:imgEffect>
                  </a14:imgLayer>
                </a14:imgProps>
              </a:ext>
              <a:ext uri="{28A0092B-C50C-407E-A947-70E740481C1C}">
                <a14:useLocalDpi xmlns:a14="http://schemas.microsoft.com/office/drawing/2010/main"/>
              </a:ext>
            </a:extLst>
          </a:blip>
          <a:srcRect r="8584"/>
          <a:stretch/>
        </p:blipFill>
        <p:spPr>
          <a:xfrm rot="20066491">
            <a:off x="4279932" y="1688653"/>
            <a:ext cx="1003282" cy="836999"/>
          </a:xfrm>
          <a:prstGeom prst="rect">
            <a:avLst/>
          </a:prstGeom>
        </p:spPr>
      </p:pic>
      <p:sp>
        <p:nvSpPr>
          <p:cNvPr id="50" name="Down Arrow 49"/>
          <p:cNvSpPr/>
          <p:nvPr/>
        </p:nvSpPr>
        <p:spPr>
          <a:xfrm rot="16200000">
            <a:off x="3992656" y="-983642"/>
            <a:ext cx="956791" cy="6169560"/>
          </a:xfrm>
          <a:prstGeom prst="downArrow">
            <a:avLst>
              <a:gd name="adj1" fmla="val 67698"/>
              <a:gd name="adj2" fmla="val 27140"/>
            </a:avLst>
          </a:prstGeom>
          <a:solidFill>
            <a:srgbClr val="B22422">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Date Placeholder 1">
            <a:extLst>
              <a:ext uri="{FF2B5EF4-FFF2-40B4-BE49-F238E27FC236}">
                <a16:creationId xmlns:a16="http://schemas.microsoft.com/office/drawing/2014/main" id="{35BCE6F3-D00B-2A4C-8B15-23F243CE5357}"/>
              </a:ext>
            </a:extLst>
          </p:cNvPr>
          <p:cNvSpPr>
            <a:spLocks noGrp="1"/>
          </p:cNvSpPr>
          <p:nvPr>
            <p:ph type="dt" sz="half" idx="10"/>
          </p:nvPr>
        </p:nvSpPr>
        <p:spPr/>
        <p:txBody>
          <a:bodyPr/>
          <a:lstStyle/>
          <a:p>
            <a:fld id="{CD6A25F3-6F9B-844C-9BF6-4FB7ABF19559}" type="datetime1">
              <a:rPr lang="en-US" smtClean="0"/>
              <a:t>3/4/19</a:t>
            </a:fld>
            <a:endParaRPr lang="en-US"/>
          </a:p>
        </p:txBody>
      </p:sp>
      <p:sp>
        <p:nvSpPr>
          <p:cNvPr id="3" name="Footer Placeholder 2">
            <a:extLst>
              <a:ext uri="{FF2B5EF4-FFF2-40B4-BE49-F238E27FC236}">
                <a16:creationId xmlns:a16="http://schemas.microsoft.com/office/drawing/2014/main" id="{D9EEB0E5-818A-D743-BC68-95DE9A30BB2D}"/>
              </a:ext>
            </a:extLst>
          </p:cNvPr>
          <p:cNvSpPr>
            <a:spLocks noGrp="1"/>
          </p:cNvSpPr>
          <p:nvPr>
            <p:ph type="ftr" sz="quarter" idx="11"/>
          </p:nvPr>
        </p:nvSpPr>
        <p:spPr/>
        <p:txBody>
          <a:bodyPr/>
          <a:lstStyle/>
          <a:p>
            <a:r>
              <a:rPr lang="en-US"/>
              <a:t>Simone.Campana@cern.ch</a:t>
            </a:r>
          </a:p>
        </p:txBody>
      </p:sp>
      <p:sp>
        <p:nvSpPr>
          <p:cNvPr id="4" name="Slide Number Placeholder 3">
            <a:extLst>
              <a:ext uri="{FF2B5EF4-FFF2-40B4-BE49-F238E27FC236}">
                <a16:creationId xmlns:a16="http://schemas.microsoft.com/office/drawing/2014/main" id="{213AFC27-BDB8-044B-B87A-69BEB92F4339}"/>
              </a:ext>
            </a:extLst>
          </p:cNvPr>
          <p:cNvSpPr>
            <a:spLocks noGrp="1"/>
          </p:cNvSpPr>
          <p:nvPr>
            <p:ph type="sldNum" sz="quarter" idx="12"/>
          </p:nvPr>
        </p:nvSpPr>
        <p:spPr/>
        <p:txBody>
          <a:bodyPr/>
          <a:lstStyle/>
          <a:p>
            <a:fld id="{D3517025-743B-E149-A4BA-6A929B1A7CEC}" type="slidenum">
              <a:rPr lang="en-US" smtClean="0"/>
              <a:t>29</a:t>
            </a:fld>
            <a:endParaRPr lang="en-US"/>
          </a:p>
        </p:txBody>
      </p:sp>
    </p:spTree>
    <p:extLst>
      <p:ext uri="{BB962C8B-B14F-4D97-AF65-F5344CB8AC3E}">
        <p14:creationId xmlns:p14="http://schemas.microsoft.com/office/powerpoint/2010/main" val="1056393263"/>
      </p:ext>
    </p:extLst>
  </p:cSld>
  <p:clrMapOvr>
    <a:masterClrMapping/>
  </p:clrMapOvr>
  <mc:AlternateContent xmlns:mc="http://schemas.openxmlformats.org/markup-compatibility/2006" xmlns:p14="http://schemas.microsoft.com/office/powerpoint/2010/main">
    <mc:Choice Requires="p14">
      <p:transition spd="slow" p14:dur="2000" advTm="2012"/>
    </mc:Choice>
    <mc:Fallback xmlns="">
      <p:transition xmlns:p14="http://schemas.microsoft.com/office/powerpoint/2010/main" spd="slow" advTm="201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78" y="-3618"/>
            <a:ext cx="4981723" cy="3072063"/>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506" y="2623032"/>
            <a:ext cx="5999747" cy="2520468"/>
          </a:xfrm>
          <a:prstGeom prst="rect">
            <a:avLst/>
          </a:prstGeom>
        </p:spPr>
      </p:pic>
      <p:sp>
        <p:nvSpPr>
          <p:cNvPr id="9" name="Text Placeholder 3"/>
          <p:cNvSpPr txBox="1">
            <a:spLocks/>
          </p:cNvSpPr>
          <p:nvPr/>
        </p:nvSpPr>
        <p:spPr>
          <a:xfrm>
            <a:off x="5278622" y="408209"/>
            <a:ext cx="3649579" cy="1335172"/>
          </a:xfrm>
          <a:prstGeom prst="rect">
            <a:avLst/>
          </a:prstGeom>
        </p:spPr>
        <p:txBody>
          <a:bodyPr vert="horz" lIns="45720" tIns="0" rIns="45720" bIns="0" anchor="b">
            <a:normAutofit/>
          </a:bodyPr>
          <a:lstStyle>
            <a:lvl1pPr marL="0" indent="0" algn="l" rtl="0" eaLnBrk="1" latinLnBrk="0" hangingPunct="1">
              <a:spcBef>
                <a:spcPct val="20000"/>
              </a:spcBef>
              <a:buClr>
                <a:schemeClr val="tx1"/>
              </a:buClr>
              <a:buSzPct val="80000"/>
              <a:buFont typeface="Wingdings" charset="2"/>
              <a:buNone/>
              <a:defRPr kumimoji="0" sz="1400" kern="1200">
                <a:solidFill>
                  <a:schemeClr val="tx1"/>
                </a:solidFill>
                <a:latin typeface="+mn-lt"/>
                <a:ea typeface="+mn-ea"/>
                <a:cs typeface="+mn-cs"/>
              </a:defRPr>
            </a:lvl1pPr>
            <a:lvl2pPr marL="905256" indent="-457200" algn="l" rtl="0" eaLnBrk="1" latinLnBrk="0" hangingPunct="1">
              <a:spcBef>
                <a:spcPct val="20000"/>
              </a:spcBef>
              <a:buClr>
                <a:srgbClr val="C00000"/>
              </a:buClr>
              <a:buSzPct val="90000"/>
              <a:buFont typeface="Wingdings" charset="2"/>
              <a:buNone/>
              <a:defRPr kumimoji="0" sz="1200" kern="1200">
                <a:solidFill>
                  <a:schemeClr val="tx1"/>
                </a:solidFill>
                <a:latin typeface="+mn-lt"/>
                <a:ea typeface="+mn-ea"/>
                <a:cs typeface="+mn-cs"/>
              </a:defRPr>
            </a:lvl2pPr>
            <a:lvl3pPr marL="1092708" indent="-342900" algn="l" rtl="0" eaLnBrk="1" latinLnBrk="0" hangingPunct="1">
              <a:spcBef>
                <a:spcPct val="20000"/>
              </a:spcBef>
              <a:buClr>
                <a:srgbClr val="00B050"/>
              </a:buClr>
              <a:buSzPct val="85000"/>
              <a:buFont typeface="Wingdings" charset="2"/>
              <a:buNone/>
              <a:defRPr kumimoji="0" sz="1000" kern="1200">
                <a:solidFill>
                  <a:schemeClr val="tx1"/>
                </a:solidFill>
                <a:latin typeface="+mn-lt"/>
                <a:ea typeface="+mn-ea"/>
                <a:cs typeface="+mn-cs"/>
              </a:defRPr>
            </a:lvl3pPr>
            <a:lvl4pPr marL="1385316" indent="-342900" algn="l" rtl="0" eaLnBrk="1" latinLnBrk="0" hangingPunct="1">
              <a:spcBef>
                <a:spcPct val="20000"/>
              </a:spcBef>
              <a:buClr>
                <a:schemeClr val="tx1"/>
              </a:buClr>
              <a:buSzPct val="90000"/>
              <a:buFont typeface="Arial"/>
              <a:buNone/>
              <a:defRPr kumimoji="0" sz="900" kern="1200">
                <a:solidFill>
                  <a:schemeClr val="tx1"/>
                </a:solidFill>
                <a:latin typeface="+mn-lt"/>
                <a:ea typeface="+mn-ea"/>
                <a:cs typeface="+mn-cs"/>
              </a:defRPr>
            </a:lvl4pPr>
            <a:lvl5pPr marL="1650492" indent="-342900" algn="l" rtl="0" eaLnBrk="1" latinLnBrk="0" hangingPunct="1">
              <a:spcBef>
                <a:spcPct val="20000"/>
              </a:spcBef>
              <a:buClr>
                <a:schemeClr val="tx1"/>
              </a:buClr>
              <a:buSzPct val="100000"/>
              <a:buFont typeface="Arial"/>
              <a:buNone/>
              <a:defRPr kumimoji="0" sz="9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b="1" dirty="0">
                <a:solidFill>
                  <a:srgbClr val="FFFFFF"/>
                </a:solidFill>
              </a:rPr>
              <a:t>Simone Campana</a:t>
            </a:r>
          </a:p>
          <a:p>
            <a:r>
              <a:rPr lang="en-US" b="1" dirty="0">
                <a:solidFill>
                  <a:srgbClr val="FFFFFF"/>
                </a:solidFill>
              </a:rPr>
              <a:t>CERN</a:t>
            </a:r>
          </a:p>
          <a:p>
            <a:endParaRPr lang="en-US" b="1" dirty="0">
              <a:solidFill>
                <a:srgbClr val="FFFFFF"/>
              </a:solidFill>
            </a:endParaRPr>
          </a:p>
          <a:p>
            <a:r>
              <a:rPr lang="en-US" b="1" dirty="0">
                <a:solidFill>
                  <a:srgbClr val="FFFFFF"/>
                </a:solidFill>
              </a:rPr>
              <a:t>Padova, March 2019</a:t>
            </a:r>
          </a:p>
        </p:txBody>
      </p:sp>
      <p:sp>
        <p:nvSpPr>
          <p:cNvPr id="2" name="Title 1"/>
          <p:cNvSpPr>
            <a:spLocks noGrp="1"/>
          </p:cNvSpPr>
          <p:nvPr>
            <p:ph type="title"/>
          </p:nvPr>
        </p:nvSpPr>
        <p:spPr>
          <a:xfrm>
            <a:off x="221479" y="2020429"/>
            <a:ext cx="8833774" cy="1304157"/>
          </a:xfrm>
          <a:effectLst>
            <a:outerShdw blurRad="50800" dist="38100" dir="2700000" algn="tl" rotWithShape="0">
              <a:prstClr val="black">
                <a:alpha val="40000"/>
              </a:prstClr>
            </a:outerShdw>
          </a:effectLst>
        </p:spPr>
        <p:txBody>
          <a:bodyPr>
            <a:noAutofit/>
          </a:bodyPr>
          <a:lstStyle/>
          <a:p>
            <a:r>
              <a:rPr lang="en-US" sz="3600" dirty="0">
                <a:solidFill>
                  <a:schemeClr val="bg1"/>
                </a:solidFill>
              </a:rPr>
              <a:t>The challenges in Management and Analysis of Physics Data</a:t>
            </a:r>
            <a:br>
              <a:rPr lang="en-US" sz="3600" dirty="0">
                <a:solidFill>
                  <a:schemeClr val="bg1"/>
                </a:solidFill>
              </a:rPr>
            </a:br>
            <a:endParaRPr lang="en-US" sz="3600" b="1" dirty="0">
              <a:solidFill>
                <a:schemeClr val="bg1"/>
              </a:solidFill>
              <a:effectLst>
                <a:outerShdw blurRad="50800" dist="38100" dir="5400000" algn="t" rotWithShape="0">
                  <a:schemeClr val="accent2">
                    <a:lumMod val="60000"/>
                    <a:lumOff val="40000"/>
                    <a:alpha val="40000"/>
                  </a:schemeClr>
                </a:outerShdw>
              </a:effectLst>
            </a:endParaRPr>
          </a:p>
        </p:txBody>
      </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79754" y="149620"/>
            <a:ext cx="842628" cy="842628"/>
          </a:xfrm>
          <a:prstGeom prst="rect">
            <a:avLst/>
          </a:prstGeom>
        </p:spPr>
      </p:pic>
      <p:sp>
        <p:nvSpPr>
          <p:cNvPr id="3" name="Date Placeholder 2"/>
          <p:cNvSpPr>
            <a:spLocks noGrp="1"/>
          </p:cNvSpPr>
          <p:nvPr>
            <p:ph type="dt" sz="half" idx="2"/>
          </p:nvPr>
        </p:nvSpPr>
        <p:spPr/>
        <p:txBody>
          <a:bodyPr/>
          <a:lstStyle/>
          <a:p>
            <a:fld id="{7660A729-F2EA-9141-B305-65E30E696C31}" type="datetime1">
              <a:rPr lang="en-US" smtClean="0"/>
              <a:t>3/4/19</a:t>
            </a:fld>
            <a:endParaRPr lang="en-US" dirty="0"/>
          </a:p>
        </p:txBody>
      </p:sp>
      <p:sp>
        <p:nvSpPr>
          <p:cNvPr id="4" name="Footer Placeholder 3"/>
          <p:cNvSpPr>
            <a:spLocks noGrp="1"/>
          </p:cNvSpPr>
          <p:nvPr>
            <p:ph type="ftr" sz="quarter" idx="3"/>
          </p:nvPr>
        </p:nvSpPr>
        <p:spPr/>
        <p:txBody>
          <a:bodyPr/>
          <a:lstStyle/>
          <a:p>
            <a:r>
              <a:rPr lang="en-US"/>
              <a:t>Simone.Campana@cern.ch</a:t>
            </a:r>
            <a:endParaRPr lang="en-US" dirty="0"/>
          </a:p>
        </p:txBody>
      </p:sp>
      <p:sp>
        <p:nvSpPr>
          <p:cNvPr id="5" name="Slide Number Placeholder 4"/>
          <p:cNvSpPr>
            <a:spLocks noGrp="1"/>
          </p:cNvSpPr>
          <p:nvPr>
            <p:ph type="sldNum" sz="quarter" idx="4"/>
          </p:nvPr>
        </p:nvSpPr>
        <p:spPr/>
        <p:txBody>
          <a:bodyPr/>
          <a:lstStyle/>
          <a:p>
            <a:fld id="{17918391-D411-FE40-AAD7-861AE5233E0E}" type="slidenum">
              <a:rPr lang="en-US" smtClean="0"/>
              <a:pPr/>
              <a:t>3</a:t>
            </a:fld>
            <a:endParaRPr lang="en-US" dirty="0"/>
          </a:p>
        </p:txBody>
      </p:sp>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278" y="3029105"/>
            <a:ext cx="2441515" cy="1831136"/>
          </a:xfrm>
          <a:prstGeom prst="rect">
            <a:avLst/>
          </a:prstGeom>
        </p:spPr>
      </p:pic>
      <p:pic>
        <p:nvPicPr>
          <p:cNvPr id="13"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61982" y="3883266"/>
            <a:ext cx="1693524" cy="1248975"/>
          </a:xfrm>
          <a:prstGeom prst="rect">
            <a:avLst/>
          </a:prstGeom>
        </p:spPr>
      </p:pic>
      <p:sp>
        <p:nvSpPr>
          <p:cNvPr id="7" name="Rectangle 6">
            <a:extLst>
              <a:ext uri="{FF2B5EF4-FFF2-40B4-BE49-F238E27FC236}">
                <a16:creationId xmlns:a16="http://schemas.microsoft.com/office/drawing/2014/main" id="{8C06F262-B7E7-BD49-B8B8-ABC1DDD13EC0}"/>
              </a:ext>
            </a:extLst>
          </p:cNvPr>
          <p:cNvSpPr/>
          <p:nvPr/>
        </p:nvSpPr>
        <p:spPr>
          <a:xfrm>
            <a:off x="3511453" y="3696120"/>
            <a:ext cx="5042919" cy="369332"/>
          </a:xfrm>
          <a:prstGeom prst="rect">
            <a:avLst/>
          </a:prstGeom>
        </p:spPr>
        <p:txBody>
          <a:bodyPr wrap="none">
            <a:spAutoFit/>
          </a:bodyPr>
          <a:lstStyle/>
          <a:p>
            <a:r>
              <a:rPr lang="en-US" b="1" dirty="0">
                <a:solidFill>
                  <a:srgbClr val="FFFFFF"/>
                </a:solidFill>
              </a:rPr>
              <a:t>With a strong focus on High Energy Physics</a:t>
            </a:r>
          </a:p>
        </p:txBody>
      </p:sp>
    </p:spTree>
    <p:extLst>
      <p:ext uri="{BB962C8B-B14F-4D97-AF65-F5344CB8AC3E}">
        <p14:creationId xmlns:p14="http://schemas.microsoft.com/office/powerpoint/2010/main" val="705566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538"/>
            <a:ext cx="6392556" cy="914162"/>
          </a:xfrm>
        </p:spPr>
        <p:txBody>
          <a:bodyPr>
            <a:normAutofit/>
          </a:bodyPr>
          <a:lstStyle/>
          <a:p>
            <a:r>
              <a:rPr lang="en-US" sz="2400" dirty="0"/>
              <a:t>Monte Carlo Simulation – Why</a:t>
            </a:r>
          </a:p>
        </p:txBody>
      </p:sp>
      <p:sp>
        <p:nvSpPr>
          <p:cNvPr id="3" name="Content Placeholder 2"/>
          <p:cNvSpPr>
            <a:spLocks noGrp="1"/>
          </p:cNvSpPr>
          <p:nvPr>
            <p:ph idx="1"/>
          </p:nvPr>
        </p:nvSpPr>
        <p:spPr/>
        <p:txBody>
          <a:bodyPr>
            <a:noAutofit/>
          </a:bodyPr>
          <a:lstStyle/>
          <a:p>
            <a:pPr marL="257175" indent="-257175">
              <a:buFont typeface="Wingdings" charset="2"/>
              <a:buChar char=""/>
            </a:pPr>
            <a:r>
              <a:rPr lang="en-US" sz="1350" dirty="0"/>
              <a:t>We only build one detector.</a:t>
            </a:r>
          </a:p>
          <a:p>
            <a:pPr marL="600075" lvl="1" indent="-257175">
              <a:buFont typeface="Wingdings" charset="2"/>
              <a:buChar char=""/>
            </a:pPr>
            <a:r>
              <a:rPr lang="en-US" sz="1350" dirty="0"/>
              <a:t>How do we compromise physics due to detector design? </a:t>
            </a:r>
          </a:p>
          <a:p>
            <a:pPr marL="600075" lvl="1" indent="-257175">
              <a:buFont typeface="Wingdings" charset="2"/>
              <a:buChar char=""/>
            </a:pPr>
            <a:r>
              <a:rPr lang="en-US" sz="1350" dirty="0"/>
              <a:t>How would a different detector design affect measurements?</a:t>
            </a:r>
          </a:p>
          <a:p>
            <a:pPr marL="600075" lvl="1" indent="-257175">
              <a:buFont typeface="Wingdings" charset="2"/>
              <a:buChar char=""/>
            </a:pPr>
            <a:r>
              <a:rPr lang="en-US" sz="1350" dirty="0"/>
              <a:t>How does the detector behave to radiation?</a:t>
            </a:r>
          </a:p>
          <a:p>
            <a:pPr marL="257175" indent="-257175">
              <a:buFont typeface="Wingdings" charset="2"/>
              <a:buChar char=""/>
            </a:pPr>
            <a:r>
              <a:rPr lang="en-US" sz="1350" dirty="0"/>
              <a:t>In the detectors we only measure voltages, currents, times.</a:t>
            </a:r>
          </a:p>
          <a:p>
            <a:pPr marL="600075" lvl="1" indent="-257175">
              <a:buFont typeface="Wingdings" charset="2"/>
              <a:buChar char=""/>
            </a:pPr>
            <a:r>
              <a:rPr lang="en-US" sz="1350" dirty="0"/>
              <a:t>It’s an </a:t>
            </a:r>
            <a:r>
              <a:rPr lang="en-US" sz="1350" i="1" dirty="0"/>
              <a:t>interpretation</a:t>
            </a:r>
            <a:r>
              <a:rPr lang="en-US" sz="1350" dirty="0"/>
              <a:t> to say that such-and-such particle caused such-and-such signature in the detector. </a:t>
            </a:r>
          </a:p>
          <a:p>
            <a:pPr marL="600075" lvl="1" indent="-257175">
              <a:buFont typeface="Wingdings" charset="2"/>
              <a:buChar char=""/>
            </a:pPr>
            <a:r>
              <a:rPr lang="en-US" sz="1350" dirty="0"/>
              <a:t>Simulating the detector behavior we correct for inefficiencies, inaccuracies, unknowns.</a:t>
            </a:r>
          </a:p>
          <a:p>
            <a:pPr marL="257175" indent="-257175">
              <a:buFont typeface="Wingdings" charset="2"/>
              <a:buChar char=""/>
            </a:pPr>
            <a:r>
              <a:rPr lang="en-US" sz="1350" dirty="0"/>
              <a:t>We need a theory to tell us what we expect and to compare our data against.</a:t>
            </a:r>
          </a:p>
          <a:p>
            <a:pPr marL="257175" indent="-257175">
              <a:buFont typeface="Wingdings" charset="2"/>
              <a:buChar char=""/>
            </a:pPr>
            <a:r>
              <a:rPr lang="en-US" sz="1350" dirty="0"/>
              <a:t>A good simulation is the way to demonstrate to the world that we understand the detectors and the physics we are studying.</a:t>
            </a:r>
          </a:p>
        </p:txBody>
      </p:sp>
      <p:sp>
        <p:nvSpPr>
          <p:cNvPr id="5" name="Slide Number Placeholder 4"/>
          <p:cNvSpPr>
            <a:spLocks noGrp="1"/>
          </p:cNvSpPr>
          <p:nvPr>
            <p:ph type="sldNum" sz="quarter" idx="12"/>
          </p:nvPr>
        </p:nvSpPr>
        <p:spPr/>
        <p:txBody>
          <a:bodyPr/>
          <a:lstStyle/>
          <a:p>
            <a:fld id="{80149149-8C21-2B45-9A08-A29B7F6116D0}" type="slidenum">
              <a:rPr lang="en-US" smtClean="0"/>
              <a:pPr/>
              <a:t>30</a:t>
            </a:fld>
            <a:endParaRPr lang="en-US"/>
          </a:p>
        </p:txBody>
      </p:sp>
      <p:sp>
        <p:nvSpPr>
          <p:cNvPr id="4" name="Date Placeholder 3">
            <a:extLst>
              <a:ext uri="{FF2B5EF4-FFF2-40B4-BE49-F238E27FC236}">
                <a16:creationId xmlns:a16="http://schemas.microsoft.com/office/drawing/2014/main" id="{7AEF7FE0-1B16-CD4B-B84C-33F199B267AE}"/>
              </a:ext>
            </a:extLst>
          </p:cNvPr>
          <p:cNvSpPr>
            <a:spLocks noGrp="1"/>
          </p:cNvSpPr>
          <p:nvPr>
            <p:ph type="dt" sz="half" idx="10"/>
          </p:nvPr>
        </p:nvSpPr>
        <p:spPr/>
        <p:txBody>
          <a:bodyPr/>
          <a:lstStyle/>
          <a:p>
            <a:fld id="{B2804943-3F6E-2945-B671-8F4387289E74}" type="datetime1">
              <a:rPr lang="en-US" smtClean="0"/>
              <a:t>3/4/19</a:t>
            </a:fld>
            <a:endParaRPr lang="en-US"/>
          </a:p>
        </p:txBody>
      </p:sp>
      <p:sp>
        <p:nvSpPr>
          <p:cNvPr id="6" name="Footer Placeholder 5">
            <a:extLst>
              <a:ext uri="{FF2B5EF4-FFF2-40B4-BE49-F238E27FC236}">
                <a16:creationId xmlns:a16="http://schemas.microsoft.com/office/drawing/2014/main" id="{46CF671F-424D-8649-AB45-332D050356A3}"/>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1189687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538"/>
            <a:ext cx="6515100" cy="914162"/>
          </a:xfrm>
        </p:spPr>
        <p:txBody>
          <a:bodyPr>
            <a:normAutofit/>
          </a:bodyPr>
          <a:lstStyle/>
          <a:p>
            <a:r>
              <a:rPr lang="en-US" sz="2400" dirty="0"/>
              <a:t>Monte Carlo Production chain</a:t>
            </a:r>
          </a:p>
        </p:txBody>
      </p:sp>
      <p:sp>
        <p:nvSpPr>
          <p:cNvPr id="5" name="TextBox 4"/>
          <p:cNvSpPr txBox="1"/>
          <p:nvPr/>
        </p:nvSpPr>
        <p:spPr>
          <a:xfrm>
            <a:off x="2159845" y="1343524"/>
            <a:ext cx="2867527" cy="507831"/>
          </a:xfrm>
          <a:prstGeom prst="rect">
            <a:avLst/>
          </a:prstGeom>
          <a:solidFill>
            <a:srgbClr val="FFC000"/>
          </a:solidFill>
          <a:ln w="38100" cmpd="sng">
            <a:solidFill>
              <a:schemeClr val="tx1"/>
            </a:solidFill>
          </a:ln>
        </p:spPr>
        <p:txBody>
          <a:bodyPr wrap="square" rtlCol="0">
            <a:spAutoFit/>
          </a:bodyPr>
          <a:lstStyle/>
          <a:p>
            <a:pPr algn="ctr"/>
            <a:r>
              <a:rPr lang="en-US" sz="1350" b="1" dirty="0">
                <a:solidFill>
                  <a:schemeClr val="accent6">
                    <a:lumMod val="50000"/>
                  </a:schemeClr>
                </a:solidFill>
              </a:rPr>
              <a:t>Event Generation</a:t>
            </a:r>
          </a:p>
          <a:p>
            <a:pPr algn="ctr"/>
            <a:r>
              <a:rPr lang="en-US" sz="1350" dirty="0">
                <a:solidFill>
                  <a:schemeClr val="accent6">
                    <a:lumMod val="50000"/>
                  </a:schemeClr>
                </a:solidFill>
              </a:rPr>
              <a:t>simulate the physics process.</a:t>
            </a:r>
          </a:p>
        </p:txBody>
      </p:sp>
      <p:sp>
        <p:nvSpPr>
          <p:cNvPr id="6" name="TextBox 5"/>
          <p:cNvSpPr txBox="1"/>
          <p:nvPr/>
        </p:nvSpPr>
        <p:spPr>
          <a:xfrm>
            <a:off x="2159845" y="2051259"/>
            <a:ext cx="2867527" cy="715581"/>
          </a:xfrm>
          <a:prstGeom prst="rect">
            <a:avLst/>
          </a:prstGeom>
          <a:solidFill>
            <a:srgbClr val="00B050"/>
          </a:solidFill>
          <a:ln w="38100" cmpd="sng">
            <a:solidFill>
              <a:srgbClr val="000000"/>
            </a:solidFill>
          </a:ln>
        </p:spPr>
        <p:txBody>
          <a:bodyPr wrap="square" rtlCol="0">
            <a:spAutoFit/>
          </a:bodyPr>
          <a:lstStyle/>
          <a:p>
            <a:pPr algn="ctr"/>
            <a:r>
              <a:rPr lang="en-US" sz="1350" b="1" dirty="0">
                <a:solidFill>
                  <a:schemeClr val="accent6">
                    <a:lumMod val="50000"/>
                  </a:schemeClr>
                </a:solidFill>
              </a:rPr>
              <a:t>Detector Simulation</a:t>
            </a:r>
          </a:p>
          <a:p>
            <a:pPr algn="ctr"/>
            <a:r>
              <a:rPr lang="en-US" sz="1350" dirty="0">
                <a:solidFill>
                  <a:schemeClr val="accent6">
                    <a:lumMod val="50000"/>
                  </a:schemeClr>
                </a:solidFill>
              </a:rPr>
              <a:t>simulate the interaction of the particles with the detector material.</a:t>
            </a:r>
          </a:p>
        </p:txBody>
      </p:sp>
      <p:sp>
        <p:nvSpPr>
          <p:cNvPr id="7" name="TextBox 6"/>
          <p:cNvSpPr txBox="1"/>
          <p:nvPr/>
        </p:nvSpPr>
        <p:spPr>
          <a:xfrm>
            <a:off x="2159844" y="2967460"/>
            <a:ext cx="2867528" cy="715581"/>
          </a:xfrm>
          <a:prstGeom prst="rect">
            <a:avLst/>
          </a:prstGeom>
          <a:solidFill>
            <a:schemeClr val="tx2">
              <a:lumMod val="60000"/>
              <a:lumOff val="40000"/>
            </a:schemeClr>
          </a:solidFill>
          <a:ln w="38100" cmpd="sng">
            <a:solidFill>
              <a:srgbClr val="000000"/>
            </a:solidFill>
          </a:ln>
        </p:spPr>
        <p:txBody>
          <a:bodyPr wrap="square" rtlCol="0">
            <a:spAutoFit/>
          </a:bodyPr>
          <a:lstStyle/>
          <a:p>
            <a:pPr algn="ctr"/>
            <a:r>
              <a:rPr lang="en-US" sz="1350" b="1" dirty="0">
                <a:solidFill>
                  <a:schemeClr val="accent6">
                    <a:lumMod val="50000"/>
                  </a:schemeClr>
                </a:solidFill>
              </a:rPr>
              <a:t>Digitization</a:t>
            </a:r>
          </a:p>
          <a:p>
            <a:pPr algn="ctr"/>
            <a:r>
              <a:rPr lang="en-US" sz="1350" dirty="0">
                <a:solidFill>
                  <a:schemeClr val="accent6">
                    <a:lumMod val="50000"/>
                  </a:schemeClr>
                </a:solidFill>
              </a:rPr>
              <a:t>Translate interactions with detector into realistic signals.</a:t>
            </a:r>
          </a:p>
        </p:txBody>
      </p:sp>
      <p:sp>
        <p:nvSpPr>
          <p:cNvPr id="8" name="TextBox 7"/>
          <p:cNvSpPr txBox="1"/>
          <p:nvPr/>
        </p:nvSpPr>
        <p:spPr>
          <a:xfrm>
            <a:off x="2159844" y="3883845"/>
            <a:ext cx="2867528" cy="715581"/>
          </a:xfrm>
          <a:prstGeom prst="rect">
            <a:avLst/>
          </a:prstGeom>
          <a:solidFill>
            <a:srgbClr val="DB98E1"/>
          </a:solidFill>
          <a:ln w="38100" cmpd="sng">
            <a:solidFill>
              <a:srgbClr val="000000"/>
            </a:solidFill>
          </a:ln>
        </p:spPr>
        <p:txBody>
          <a:bodyPr wrap="square" rtlCol="0">
            <a:spAutoFit/>
          </a:bodyPr>
          <a:lstStyle/>
          <a:p>
            <a:pPr algn="ctr"/>
            <a:r>
              <a:rPr lang="en-US" sz="1350" b="1" dirty="0">
                <a:solidFill>
                  <a:schemeClr val="accent6">
                    <a:lumMod val="50000"/>
                  </a:schemeClr>
                </a:solidFill>
              </a:rPr>
              <a:t>Reconstruction</a:t>
            </a:r>
          </a:p>
          <a:p>
            <a:pPr algn="ctr"/>
            <a:r>
              <a:rPr lang="en-US" sz="1350" dirty="0">
                <a:solidFill>
                  <a:schemeClr val="accent6">
                    <a:lumMod val="50000"/>
                  </a:schemeClr>
                </a:solidFill>
              </a:rPr>
              <a:t>Go from signals back to particles, as for real data.</a:t>
            </a:r>
          </a:p>
        </p:txBody>
      </p:sp>
      <p:sp>
        <p:nvSpPr>
          <p:cNvPr id="10" name="Down Arrow 9"/>
          <p:cNvSpPr/>
          <p:nvPr/>
        </p:nvSpPr>
        <p:spPr>
          <a:xfrm>
            <a:off x="3280499" y="1820334"/>
            <a:ext cx="621632" cy="211081"/>
          </a:xfrm>
          <a:prstGeom prst="downArrow">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Down Arrow 10"/>
          <p:cNvSpPr/>
          <p:nvPr/>
        </p:nvSpPr>
        <p:spPr>
          <a:xfrm>
            <a:off x="3280499" y="2736534"/>
            <a:ext cx="621632" cy="211081"/>
          </a:xfrm>
          <a:prstGeom prst="downArrow">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Down Arrow 11"/>
          <p:cNvSpPr/>
          <p:nvPr/>
        </p:nvSpPr>
        <p:spPr>
          <a:xfrm>
            <a:off x="3280499" y="3652920"/>
            <a:ext cx="621632" cy="211081"/>
          </a:xfrm>
          <a:prstGeom prst="downArrow">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0149149-8C21-2B45-9A08-A29B7F6116D0}" type="slidenum">
              <a:rPr lang="en-US" smtClean="0"/>
              <a:pPr/>
              <a:t>31</a:t>
            </a:fld>
            <a:endParaRPr lang="en-US"/>
          </a:p>
        </p:txBody>
      </p:sp>
      <p:sp>
        <p:nvSpPr>
          <p:cNvPr id="4" name="Date Placeholder 3">
            <a:extLst>
              <a:ext uri="{FF2B5EF4-FFF2-40B4-BE49-F238E27FC236}">
                <a16:creationId xmlns:a16="http://schemas.microsoft.com/office/drawing/2014/main" id="{55B74F88-51F2-9C4C-819B-7EC864F65109}"/>
              </a:ext>
            </a:extLst>
          </p:cNvPr>
          <p:cNvSpPr>
            <a:spLocks noGrp="1"/>
          </p:cNvSpPr>
          <p:nvPr>
            <p:ph type="dt" sz="half" idx="10"/>
          </p:nvPr>
        </p:nvSpPr>
        <p:spPr/>
        <p:txBody>
          <a:bodyPr/>
          <a:lstStyle/>
          <a:p>
            <a:fld id="{A5C521C1-058A-4447-BB7E-CD5D2749806E}" type="datetime1">
              <a:rPr lang="en-US" smtClean="0"/>
              <a:t>3/4/19</a:t>
            </a:fld>
            <a:endParaRPr lang="en-US"/>
          </a:p>
        </p:txBody>
      </p:sp>
      <p:sp>
        <p:nvSpPr>
          <p:cNvPr id="9" name="Footer Placeholder 8">
            <a:extLst>
              <a:ext uri="{FF2B5EF4-FFF2-40B4-BE49-F238E27FC236}">
                <a16:creationId xmlns:a16="http://schemas.microsoft.com/office/drawing/2014/main" id="{DE86F0B6-A1F4-2B4D-8A0C-B1BF82740D7B}"/>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4265609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538"/>
            <a:ext cx="6515100" cy="914162"/>
          </a:xfrm>
        </p:spPr>
        <p:txBody>
          <a:bodyPr>
            <a:normAutofit/>
          </a:bodyPr>
          <a:lstStyle/>
          <a:p>
            <a:r>
              <a:rPr lang="en-US" sz="2400" dirty="0"/>
              <a:t>Monte Carlo Production chain</a:t>
            </a:r>
          </a:p>
        </p:txBody>
      </p:sp>
      <p:sp>
        <p:nvSpPr>
          <p:cNvPr id="5" name="TextBox 4"/>
          <p:cNvSpPr txBox="1"/>
          <p:nvPr/>
        </p:nvSpPr>
        <p:spPr>
          <a:xfrm>
            <a:off x="2159845" y="1343524"/>
            <a:ext cx="2867527" cy="507831"/>
          </a:xfrm>
          <a:prstGeom prst="rect">
            <a:avLst/>
          </a:prstGeom>
          <a:solidFill>
            <a:srgbClr val="FFC000"/>
          </a:solidFill>
          <a:ln w="38100" cmpd="sng">
            <a:solidFill>
              <a:schemeClr val="tx1"/>
            </a:solidFill>
          </a:ln>
        </p:spPr>
        <p:txBody>
          <a:bodyPr wrap="square" rtlCol="0">
            <a:spAutoFit/>
          </a:bodyPr>
          <a:lstStyle/>
          <a:p>
            <a:pPr algn="ctr"/>
            <a:r>
              <a:rPr lang="en-US" sz="1350" b="1" dirty="0">
                <a:solidFill>
                  <a:schemeClr val="accent6">
                    <a:lumMod val="50000"/>
                  </a:schemeClr>
                </a:solidFill>
              </a:rPr>
              <a:t>Event Generation</a:t>
            </a:r>
          </a:p>
          <a:p>
            <a:pPr algn="ctr"/>
            <a:r>
              <a:rPr lang="en-US" sz="1350" dirty="0">
                <a:solidFill>
                  <a:schemeClr val="accent6">
                    <a:lumMod val="50000"/>
                  </a:schemeClr>
                </a:solidFill>
              </a:rPr>
              <a:t>simulate the physics process.</a:t>
            </a:r>
          </a:p>
        </p:txBody>
      </p:sp>
      <p:sp>
        <p:nvSpPr>
          <p:cNvPr id="6" name="TextBox 5"/>
          <p:cNvSpPr txBox="1"/>
          <p:nvPr/>
        </p:nvSpPr>
        <p:spPr>
          <a:xfrm>
            <a:off x="2159845" y="2051259"/>
            <a:ext cx="2867527" cy="715581"/>
          </a:xfrm>
          <a:prstGeom prst="rect">
            <a:avLst/>
          </a:prstGeom>
          <a:solidFill>
            <a:srgbClr val="00B050"/>
          </a:solidFill>
          <a:ln w="38100" cmpd="sng">
            <a:solidFill>
              <a:srgbClr val="000000"/>
            </a:solidFill>
          </a:ln>
        </p:spPr>
        <p:txBody>
          <a:bodyPr wrap="square" rtlCol="0">
            <a:spAutoFit/>
          </a:bodyPr>
          <a:lstStyle/>
          <a:p>
            <a:pPr algn="ctr"/>
            <a:r>
              <a:rPr lang="en-US" sz="1350" b="1" dirty="0">
                <a:solidFill>
                  <a:schemeClr val="accent6">
                    <a:lumMod val="50000"/>
                  </a:schemeClr>
                </a:solidFill>
              </a:rPr>
              <a:t>Detector Simulation</a:t>
            </a:r>
          </a:p>
          <a:p>
            <a:pPr algn="ctr"/>
            <a:r>
              <a:rPr lang="en-US" sz="1350" dirty="0">
                <a:solidFill>
                  <a:schemeClr val="accent6">
                    <a:lumMod val="50000"/>
                  </a:schemeClr>
                </a:solidFill>
              </a:rPr>
              <a:t>simulate the interaction of the particles with the detector material.</a:t>
            </a:r>
          </a:p>
        </p:txBody>
      </p:sp>
      <p:sp>
        <p:nvSpPr>
          <p:cNvPr id="7" name="TextBox 6"/>
          <p:cNvSpPr txBox="1"/>
          <p:nvPr/>
        </p:nvSpPr>
        <p:spPr>
          <a:xfrm>
            <a:off x="2159844" y="2967460"/>
            <a:ext cx="2867528" cy="715581"/>
          </a:xfrm>
          <a:prstGeom prst="rect">
            <a:avLst/>
          </a:prstGeom>
          <a:solidFill>
            <a:schemeClr val="tx2">
              <a:lumMod val="60000"/>
              <a:lumOff val="40000"/>
            </a:schemeClr>
          </a:solidFill>
          <a:ln w="38100" cmpd="sng">
            <a:solidFill>
              <a:srgbClr val="000000"/>
            </a:solidFill>
          </a:ln>
        </p:spPr>
        <p:txBody>
          <a:bodyPr wrap="square" rtlCol="0">
            <a:spAutoFit/>
          </a:bodyPr>
          <a:lstStyle/>
          <a:p>
            <a:pPr algn="ctr"/>
            <a:r>
              <a:rPr lang="en-US" sz="1350" b="1" dirty="0">
                <a:solidFill>
                  <a:schemeClr val="accent6">
                    <a:lumMod val="50000"/>
                  </a:schemeClr>
                </a:solidFill>
              </a:rPr>
              <a:t>Digitization</a:t>
            </a:r>
          </a:p>
          <a:p>
            <a:pPr algn="ctr"/>
            <a:r>
              <a:rPr lang="en-US" sz="1350" dirty="0">
                <a:solidFill>
                  <a:schemeClr val="accent6">
                    <a:lumMod val="50000"/>
                  </a:schemeClr>
                </a:solidFill>
              </a:rPr>
              <a:t>Translate interactions with detector into realistic signals.</a:t>
            </a:r>
          </a:p>
        </p:txBody>
      </p:sp>
      <p:sp>
        <p:nvSpPr>
          <p:cNvPr id="8" name="TextBox 7"/>
          <p:cNvSpPr txBox="1"/>
          <p:nvPr/>
        </p:nvSpPr>
        <p:spPr>
          <a:xfrm>
            <a:off x="2159844" y="3883845"/>
            <a:ext cx="2867528" cy="715581"/>
          </a:xfrm>
          <a:prstGeom prst="rect">
            <a:avLst/>
          </a:prstGeom>
          <a:solidFill>
            <a:srgbClr val="DB98E1"/>
          </a:solidFill>
          <a:ln w="38100" cmpd="sng">
            <a:solidFill>
              <a:srgbClr val="000000"/>
            </a:solidFill>
          </a:ln>
        </p:spPr>
        <p:txBody>
          <a:bodyPr wrap="square" rtlCol="0">
            <a:spAutoFit/>
          </a:bodyPr>
          <a:lstStyle/>
          <a:p>
            <a:pPr algn="ctr"/>
            <a:r>
              <a:rPr lang="en-US" sz="1350" b="1" dirty="0">
                <a:solidFill>
                  <a:schemeClr val="accent6">
                    <a:lumMod val="50000"/>
                  </a:schemeClr>
                </a:solidFill>
              </a:rPr>
              <a:t>Reconstruction</a:t>
            </a:r>
          </a:p>
          <a:p>
            <a:pPr algn="ctr"/>
            <a:r>
              <a:rPr lang="en-US" sz="1350" dirty="0">
                <a:solidFill>
                  <a:schemeClr val="accent6">
                    <a:lumMod val="50000"/>
                  </a:schemeClr>
                </a:solidFill>
              </a:rPr>
              <a:t>Go from signals back to particles, as for real data.</a:t>
            </a:r>
          </a:p>
        </p:txBody>
      </p:sp>
      <p:sp>
        <p:nvSpPr>
          <p:cNvPr id="10" name="Down Arrow 9"/>
          <p:cNvSpPr/>
          <p:nvPr/>
        </p:nvSpPr>
        <p:spPr>
          <a:xfrm>
            <a:off x="3280499" y="1820334"/>
            <a:ext cx="621632" cy="211081"/>
          </a:xfrm>
          <a:prstGeom prst="downArrow">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Down Arrow 10"/>
          <p:cNvSpPr/>
          <p:nvPr/>
        </p:nvSpPr>
        <p:spPr>
          <a:xfrm>
            <a:off x="3280499" y="2736534"/>
            <a:ext cx="621632" cy="211081"/>
          </a:xfrm>
          <a:prstGeom prst="downArrow">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Down Arrow 11"/>
          <p:cNvSpPr/>
          <p:nvPr/>
        </p:nvSpPr>
        <p:spPr>
          <a:xfrm>
            <a:off x="3280499" y="3652920"/>
            <a:ext cx="621632" cy="211081"/>
          </a:xfrm>
          <a:prstGeom prst="downArrow">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5346692" y="1597439"/>
            <a:ext cx="2414420" cy="253916"/>
          </a:xfrm>
          <a:prstGeom prst="rect">
            <a:avLst/>
          </a:prstGeom>
          <a:solidFill>
            <a:srgbClr val="FFC000"/>
          </a:solidFill>
          <a:ln w="38100" cmpd="sng">
            <a:solidFill>
              <a:schemeClr val="tx1"/>
            </a:solidFill>
          </a:ln>
        </p:spPr>
        <p:txBody>
          <a:bodyPr wrap="square">
            <a:spAutoFit/>
          </a:bodyPr>
          <a:lstStyle/>
          <a:p>
            <a:pPr algn="ctr"/>
            <a:r>
              <a:rPr lang="tr-TR" sz="1050" dirty="0" err="1"/>
              <a:t>From</a:t>
            </a:r>
            <a:r>
              <a:rPr lang="tr-TR" sz="1050" dirty="0"/>
              <a:t> &lt; 1s </a:t>
            </a:r>
            <a:r>
              <a:rPr lang="tr-TR" sz="1050" dirty="0" err="1"/>
              <a:t>to</a:t>
            </a:r>
            <a:r>
              <a:rPr lang="tr-TR" sz="1050" dirty="0"/>
              <a:t> a </a:t>
            </a:r>
            <a:r>
              <a:rPr lang="tr-TR" sz="1050" dirty="0" err="1"/>
              <a:t>few</a:t>
            </a:r>
            <a:r>
              <a:rPr lang="tr-TR" sz="1050" dirty="0"/>
              <a:t> </a:t>
            </a:r>
            <a:r>
              <a:rPr lang="tr-TR" sz="1050" dirty="0" err="1"/>
              <a:t>hours</a:t>
            </a:r>
            <a:r>
              <a:rPr lang="tr-TR" sz="1050" dirty="0"/>
              <a:t> / </a:t>
            </a:r>
            <a:r>
              <a:rPr lang="tr-TR" sz="1050" dirty="0" err="1"/>
              <a:t>event</a:t>
            </a:r>
            <a:r>
              <a:rPr lang="tr-TR" sz="1050" dirty="0"/>
              <a:t>.</a:t>
            </a:r>
            <a:endParaRPr lang="en-US" sz="1050" dirty="0"/>
          </a:p>
        </p:txBody>
      </p:sp>
      <p:sp>
        <p:nvSpPr>
          <p:cNvPr id="14" name="Rectangle 13"/>
          <p:cNvSpPr/>
          <p:nvPr/>
        </p:nvSpPr>
        <p:spPr>
          <a:xfrm>
            <a:off x="5346693" y="2505701"/>
            <a:ext cx="2414419" cy="253916"/>
          </a:xfrm>
          <a:prstGeom prst="rect">
            <a:avLst/>
          </a:prstGeom>
          <a:solidFill>
            <a:srgbClr val="00B050"/>
          </a:solidFill>
          <a:ln w="38100" cmpd="sng">
            <a:solidFill>
              <a:schemeClr val="tx1"/>
            </a:solidFill>
          </a:ln>
        </p:spPr>
        <p:txBody>
          <a:bodyPr wrap="square">
            <a:spAutoFit/>
          </a:bodyPr>
          <a:lstStyle/>
          <a:p>
            <a:pPr algn="ctr"/>
            <a:r>
              <a:rPr lang="en-US" sz="1050" dirty="0">
                <a:solidFill>
                  <a:srgbClr val="000000"/>
                </a:solidFill>
              </a:rPr>
              <a:t>From 1 to 10min / event</a:t>
            </a:r>
          </a:p>
        </p:txBody>
      </p:sp>
      <p:sp>
        <p:nvSpPr>
          <p:cNvPr id="15" name="Rectangle 14"/>
          <p:cNvSpPr/>
          <p:nvPr/>
        </p:nvSpPr>
        <p:spPr>
          <a:xfrm>
            <a:off x="5346693" y="3415437"/>
            <a:ext cx="2414419" cy="253916"/>
          </a:xfrm>
          <a:prstGeom prst="rect">
            <a:avLst/>
          </a:prstGeom>
          <a:solidFill>
            <a:schemeClr val="tx2">
              <a:lumMod val="60000"/>
              <a:lumOff val="40000"/>
            </a:schemeClr>
          </a:solidFill>
          <a:ln w="38100" cmpd="sng">
            <a:solidFill>
              <a:schemeClr val="tx1"/>
            </a:solidFill>
          </a:ln>
        </p:spPr>
        <p:txBody>
          <a:bodyPr wrap="square">
            <a:spAutoFit/>
          </a:bodyPr>
          <a:lstStyle/>
          <a:p>
            <a:pPr algn="ctr"/>
            <a:r>
              <a:rPr lang="en-US" sz="1050" dirty="0">
                <a:solidFill>
                  <a:srgbClr val="000000"/>
                </a:solidFill>
              </a:rPr>
              <a:t>From 5 to 60s / event</a:t>
            </a:r>
          </a:p>
        </p:txBody>
      </p:sp>
      <p:sp>
        <p:nvSpPr>
          <p:cNvPr id="18" name="TextBox 17"/>
          <p:cNvSpPr txBox="1"/>
          <p:nvPr/>
        </p:nvSpPr>
        <p:spPr>
          <a:xfrm>
            <a:off x="5346692" y="1017138"/>
            <a:ext cx="2414420" cy="507831"/>
          </a:xfrm>
          <a:prstGeom prst="rect">
            <a:avLst/>
          </a:prstGeom>
          <a:noFill/>
        </p:spPr>
        <p:txBody>
          <a:bodyPr wrap="square" rtlCol="0">
            <a:spAutoFit/>
          </a:bodyPr>
          <a:lstStyle/>
          <a:p>
            <a:pPr algn="ctr"/>
            <a:r>
              <a:rPr lang="en-US" sz="1350" u="sng" dirty="0"/>
              <a:t>How much processing time needed for each step?</a:t>
            </a:r>
          </a:p>
        </p:txBody>
      </p:sp>
      <p:cxnSp>
        <p:nvCxnSpPr>
          <p:cNvPr id="20" name="Straight Connector 19"/>
          <p:cNvCxnSpPr/>
          <p:nvPr/>
        </p:nvCxnSpPr>
        <p:spPr>
          <a:xfrm>
            <a:off x="5027372" y="1820333"/>
            <a:ext cx="319321" cy="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027372" y="2743757"/>
            <a:ext cx="319321" cy="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27372" y="3652919"/>
            <a:ext cx="319321" cy="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0149149-8C21-2B45-9A08-A29B7F6116D0}" type="slidenum">
              <a:rPr lang="en-US" smtClean="0"/>
              <a:pPr/>
              <a:t>32</a:t>
            </a:fld>
            <a:endParaRPr lang="en-US"/>
          </a:p>
        </p:txBody>
      </p:sp>
      <p:sp>
        <p:nvSpPr>
          <p:cNvPr id="4" name="Date Placeholder 3">
            <a:extLst>
              <a:ext uri="{FF2B5EF4-FFF2-40B4-BE49-F238E27FC236}">
                <a16:creationId xmlns:a16="http://schemas.microsoft.com/office/drawing/2014/main" id="{8244B727-FE56-9243-BD13-E47BEBDD9ABF}"/>
              </a:ext>
            </a:extLst>
          </p:cNvPr>
          <p:cNvSpPr>
            <a:spLocks noGrp="1"/>
          </p:cNvSpPr>
          <p:nvPr>
            <p:ph type="dt" sz="half" idx="10"/>
          </p:nvPr>
        </p:nvSpPr>
        <p:spPr/>
        <p:txBody>
          <a:bodyPr/>
          <a:lstStyle/>
          <a:p>
            <a:fld id="{F7584013-281D-5F4C-B245-9E1E5A4E3AF5}" type="datetime1">
              <a:rPr lang="en-US" smtClean="0"/>
              <a:t>3/4/19</a:t>
            </a:fld>
            <a:endParaRPr lang="en-US"/>
          </a:p>
        </p:txBody>
      </p:sp>
      <p:sp>
        <p:nvSpPr>
          <p:cNvPr id="9" name="Footer Placeholder 8">
            <a:extLst>
              <a:ext uri="{FF2B5EF4-FFF2-40B4-BE49-F238E27FC236}">
                <a16:creationId xmlns:a16="http://schemas.microsoft.com/office/drawing/2014/main" id="{FD4205D9-2587-4B42-B201-F35F8206CC4C}"/>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3465388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ern.ch\dfs\Users\m\mlejeune\Desktop\AS SCREENSHOTS - For PPT\2_No_text.png"/>
          <p:cNvPicPr>
            <a:picLocks noChangeAspect="1" noChangeArrowheads="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15989" y="664875"/>
            <a:ext cx="8109275" cy="446007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515989" y="1232641"/>
            <a:ext cx="4746197" cy="2062101"/>
          </a:xfrm>
          <a:prstGeom prst="rect">
            <a:avLst/>
          </a:prstGeom>
          <a:noFill/>
        </p:spPr>
        <p:txBody>
          <a:bodyPr wrap="square" lIns="91438" tIns="45719" rIns="91438" bIns="45719" rtlCol="0">
            <a:spAutoFit/>
          </a:bodyPr>
          <a:lstStyle/>
          <a:p>
            <a:pPr algn="ctr"/>
            <a:r>
              <a:rPr lang="en-GB" sz="1600" dirty="0">
                <a:solidFill>
                  <a:srgbClr val="15539C"/>
                </a:solidFill>
                <a:latin typeface="Arial" pitchFamily="34" charset="0"/>
                <a:cs typeface="Arial" pitchFamily="34" charset="0"/>
              </a:rPr>
              <a:t>1 PB/s of data generated by the detectors</a:t>
            </a:r>
          </a:p>
          <a:p>
            <a:pPr algn="ctr"/>
            <a:r>
              <a:rPr lang="en-GB" sz="1600" dirty="0">
                <a:solidFill>
                  <a:srgbClr val="222268"/>
                </a:solidFill>
                <a:latin typeface="Arial" pitchFamily="34" charset="0"/>
                <a:cs typeface="Arial" pitchFamily="34" charset="0"/>
              </a:rPr>
              <a:t>Up to </a:t>
            </a:r>
            <a:r>
              <a:rPr lang="en-GB" sz="1600" b="1" dirty="0">
                <a:solidFill>
                  <a:srgbClr val="222268"/>
                </a:solidFill>
                <a:latin typeface="Arial" pitchFamily="34" charset="0"/>
                <a:cs typeface="Arial" pitchFamily="34" charset="0"/>
              </a:rPr>
              <a:t>60 PB/year </a:t>
            </a:r>
            <a:r>
              <a:rPr lang="en-GB" sz="1600" dirty="0">
                <a:solidFill>
                  <a:srgbClr val="222268"/>
                </a:solidFill>
                <a:latin typeface="Arial" pitchFamily="34" charset="0"/>
                <a:cs typeface="Arial" pitchFamily="34" charset="0"/>
              </a:rPr>
              <a:t>of stored data</a:t>
            </a:r>
          </a:p>
          <a:p>
            <a:pPr algn="ctr"/>
            <a:endParaRPr lang="en-GB" sz="1600" dirty="0">
              <a:solidFill>
                <a:srgbClr val="222268"/>
              </a:solidFill>
              <a:latin typeface="Arial" pitchFamily="34" charset="0"/>
              <a:cs typeface="Arial" pitchFamily="34" charset="0"/>
            </a:endParaRPr>
          </a:p>
          <a:p>
            <a:pPr algn="ctr"/>
            <a:r>
              <a:rPr lang="en-GB" sz="1600" dirty="0">
                <a:latin typeface="Arial" pitchFamily="34" charset="0"/>
                <a:cs typeface="Arial" pitchFamily="34" charset="0"/>
              </a:rPr>
              <a:t>Large experiments have </a:t>
            </a:r>
            <a:r>
              <a:rPr lang="en-GB" sz="1600" i="1" dirty="0">
                <a:latin typeface="Arial" pitchFamily="34" charset="0"/>
                <a:cs typeface="Arial" pitchFamily="34" charset="0"/>
              </a:rPr>
              <a:t>managed</a:t>
            </a:r>
            <a:r>
              <a:rPr lang="en-GB" sz="1600" dirty="0">
                <a:latin typeface="Arial" pitchFamily="34" charset="0"/>
                <a:cs typeface="Arial" pitchFamily="34" charset="0"/>
              </a:rPr>
              <a:t> </a:t>
            </a:r>
            <a:br>
              <a:rPr lang="en-GB" sz="1600" dirty="0">
                <a:latin typeface="Arial" pitchFamily="34" charset="0"/>
                <a:cs typeface="Arial" pitchFamily="34" charset="0"/>
              </a:rPr>
            </a:br>
            <a:r>
              <a:rPr lang="en-GB" sz="1600" dirty="0">
                <a:latin typeface="Arial" pitchFamily="34" charset="0"/>
                <a:cs typeface="Arial" pitchFamily="34" charset="0"/>
              </a:rPr>
              <a:t>data sets of</a:t>
            </a:r>
            <a:r>
              <a:rPr lang="en-GB" sz="1600" dirty="0">
                <a:solidFill>
                  <a:srgbClr val="222268"/>
                </a:solidFill>
                <a:latin typeface="Arial" pitchFamily="34" charset="0"/>
                <a:cs typeface="Arial" pitchFamily="34" charset="0"/>
              </a:rPr>
              <a:t> </a:t>
            </a:r>
            <a:r>
              <a:rPr lang="en-GB" sz="1600" b="1" dirty="0">
                <a:solidFill>
                  <a:srgbClr val="222268"/>
                </a:solidFill>
                <a:latin typeface="Arial" pitchFamily="34" charset="0"/>
                <a:cs typeface="Arial" pitchFamily="34" charset="0"/>
              </a:rPr>
              <a:t>&gt;200 PB</a:t>
            </a:r>
          </a:p>
          <a:p>
            <a:pPr algn="ctr"/>
            <a:endParaRPr lang="en-GB" sz="1600" dirty="0">
              <a:solidFill>
                <a:srgbClr val="15539C"/>
              </a:solidFill>
              <a:latin typeface="Arial" pitchFamily="34" charset="0"/>
              <a:cs typeface="Arial" pitchFamily="34" charset="0"/>
            </a:endParaRPr>
          </a:p>
          <a:p>
            <a:pPr algn="ctr"/>
            <a:r>
              <a:rPr lang="en-GB" sz="1600" b="1" dirty="0">
                <a:solidFill>
                  <a:srgbClr val="15539C"/>
                </a:solidFill>
                <a:latin typeface="Arial" pitchFamily="34" charset="0"/>
                <a:cs typeface="Arial" pitchFamily="34" charset="0"/>
              </a:rPr>
              <a:t>One Million cores </a:t>
            </a:r>
            <a:r>
              <a:rPr lang="en-GB" sz="1600" dirty="0">
                <a:solidFill>
                  <a:srgbClr val="15539C"/>
                </a:solidFill>
                <a:latin typeface="Arial" pitchFamily="34" charset="0"/>
                <a:cs typeface="Arial" pitchFamily="34" charset="0"/>
              </a:rPr>
              <a:t>working 24/7</a:t>
            </a:r>
          </a:p>
          <a:p>
            <a:pPr algn="ctr"/>
            <a:endParaRPr lang="en-GB" sz="1600" dirty="0">
              <a:solidFill>
                <a:srgbClr val="15539C"/>
              </a:solidFill>
              <a:latin typeface="Arial" pitchFamily="34" charset="0"/>
              <a:cs typeface="Arial" pitchFamily="34" charset="0"/>
            </a:endParaRPr>
          </a:p>
        </p:txBody>
      </p:sp>
      <p:sp>
        <p:nvSpPr>
          <p:cNvPr id="6" name="Title 5"/>
          <p:cNvSpPr>
            <a:spLocks noGrp="1"/>
          </p:cNvSpPr>
          <p:nvPr>
            <p:ph type="title"/>
          </p:nvPr>
        </p:nvSpPr>
        <p:spPr/>
        <p:txBody>
          <a:bodyPr>
            <a:noAutofit/>
          </a:bodyPr>
          <a:lstStyle/>
          <a:p>
            <a:r>
              <a:rPr lang="en-US" sz="3200" b="1" dirty="0">
                <a:solidFill>
                  <a:schemeClr val="tx2"/>
                </a:solidFill>
              </a:rPr>
              <a:t>The Scale of the LHC Computing Problem</a:t>
            </a:r>
          </a:p>
        </p:txBody>
      </p:sp>
      <p:sp>
        <p:nvSpPr>
          <p:cNvPr id="5" name="Slide Number Placeholder 4"/>
          <p:cNvSpPr>
            <a:spLocks noGrp="1"/>
          </p:cNvSpPr>
          <p:nvPr>
            <p:ph type="sldNum" sz="quarter" idx="4"/>
          </p:nvPr>
        </p:nvSpPr>
        <p:spPr>
          <a:prstGeom prst="rect">
            <a:avLst/>
          </a:prstGeom>
        </p:spPr>
        <p:txBody>
          <a:bodyPr/>
          <a:lstStyle/>
          <a:p>
            <a:fld id="{E05F2C59-C3A7-46C7-91C3-EEC8252EAC77}" type="slidenum">
              <a:rPr lang="en-GB" smtClean="0"/>
              <a:t>33</a:t>
            </a:fld>
            <a:endParaRPr lang="en-GB"/>
          </a:p>
        </p:txBody>
      </p:sp>
      <p:sp>
        <p:nvSpPr>
          <p:cNvPr id="7" name="TextBox 6"/>
          <p:cNvSpPr txBox="1"/>
          <p:nvPr/>
        </p:nvSpPr>
        <p:spPr>
          <a:xfrm>
            <a:off x="5630779" y="1232641"/>
            <a:ext cx="2554597" cy="738662"/>
          </a:xfrm>
          <a:prstGeom prst="rect">
            <a:avLst/>
          </a:prstGeom>
          <a:noFill/>
          <a:ln>
            <a:solidFill>
              <a:schemeClr val="accent1"/>
            </a:solidFill>
          </a:ln>
        </p:spPr>
        <p:txBody>
          <a:bodyPr wrap="square" lIns="91438" tIns="45719" rIns="91438" bIns="45719" rtlCol="0">
            <a:spAutoFit/>
          </a:bodyPr>
          <a:lstStyle/>
          <a:p>
            <a:r>
              <a:rPr lang="en-US" sz="1400" dirty="0"/>
              <a:t>Would put us amongst the top Supercomputers if centrally placed: est. 10-20 </a:t>
            </a:r>
            <a:r>
              <a:rPr lang="en-US" sz="1400" dirty="0" err="1"/>
              <a:t>Pflops</a:t>
            </a:r>
            <a:endParaRPr lang="en-US" sz="1400" dirty="0"/>
          </a:p>
        </p:txBody>
      </p:sp>
      <p:sp>
        <p:nvSpPr>
          <p:cNvPr id="8" name="TextBox 7"/>
          <p:cNvSpPr txBox="1"/>
          <p:nvPr/>
        </p:nvSpPr>
        <p:spPr>
          <a:xfrm>
            <a:off x="5825734" y="2480407"/>
            <a:ext cx="2359642" cy="738662"/>
          </a:xfrm>
          <a:prstGeom prst="rect">
            <a:avLst/>
          </a:prstGeom>
          <a:noFill/>
          <a:ln>
            <a:solidFill>
              <a:schemeClr val="accent1"/>
            </a:solidFill>
          </a:ln>
        </p:spPr>
        <p:txBody>
          <a:bodyPr wrap="square" lIns="91438" tIns="45719" rIns="91438" bIns="45719" rtlCol="0">
            <a:spAutoFit/>
          </a:bodyPr>
          <a:lstStyle/>
          <a:p>
            <a:r>
              <a:rPr lang="en-US" sz="1400" dirty="0"/>
              <a:t>More than 100 PB/month moved and accessed by 10k people </a:t>
            </a:r>
          </a:p>
        </p:txBody>
      </p:sp>
      <p:pic>
        <p:nvPicPr>
          <p:cNvPr id="4" name="Picture 3">
            <a:extLst>
              <a:ext uri="{FF2B5EF4-FFF2-40B4-BE49-F238E27FC236}">
                <a16:creationId xmlns:a16="http://schemas.microsoft.com/office/drawing/2014/main" id="{B11B5ADF-1D8C-9947-93C1-AAD2EE84F484}"/>
              </a:ext>
            </a:extLst>
          </p:cNvPr>
          <p:cNvPicPr>
            <a:picLocks noChangeAspect="1"/>
          </p:cNvPicPr>
          <p:nvPr/>
        </p:nvPicPr>
        <p:blipFill>
          <a:blip r:embed="rId4"/>
          <a:stretch>
            <a:fillRect/>
          </a:stretch>
        </p:blipFill>
        <p:spPr>
          <a:xfrm>
            <a:off x="5380565" y="3077369"/>
            <a:ext cx="2971800" cy="1905000"/>
          </a:xfrm>
          <a:prstGeom prst="rect">
            <a:avLst/>
          </a:prstGeom>
        </p:spPr>
      </p:pic>
      <p:sp>
        <p:nvSpPr>
          <p:cNvPr id="9" name="Date Placeholder 8">
            <a:extLst>
              <a:ext uri="{FF2B5EF4-FFF2-40B4-BE49-F238E27FC236}">
                <a16:creationId xmlns:a16="http://schemas.microsoft.com/office/drawing/2014/main" id="{3A3ED01B-A7AC-1546-A6E7-508CC509DC4D}"/>
              </a:ext>
            </a:extLst>
          </p:cNvPr>
          <p:cNvSpPr>
            <a:spLocks noGrp="1"/>
          </p:cNvSpPr>
          <p:nvPr>
            <p:ph type="dt" sz="half" idx="2"/>
          </p:nvPr>
        </p:nvSpPr>
        <p:spPr/>
        <p:txBody>
          <a:bodyPr/>
          <a:lstStyle/>
          <a:p>
            <a:fld id="{47246F9F-7F14-C548-9042-4690A05DEF18}" type="datetime1">
              <a:rPr lang="en-US" smtClean="0"/>
              <a:t>3/4/19</a:t>
            </a:fld>
            <a:endParaRPr lang="en-US" dirty="0"/>
          </a:p>
        </p:txBody>
      </p:sp>
      <p:sp>
        <p:nvSpPr>
          <p:cNvPr id="11" name="Footer Placeholder 10">
            <a:extLst>
              <a:ext uri="{FF2B5EF4-FFF2-40B4-BE49-F238E27FC236}">
                <a16:creationId xmlns:a16="http://schemas.microsoft.com/office/drawing/2014/main" id="{F54F0171-7B61-F941-BB9C-BD342174F6D7}"/>
              </a:ext>
            </a:extLst>
          </p:cNvPr>
          <p:cNvSpPr>
            <a:spLocks noGrp="1"/>
          </p:cNvSpPr>
          <p:nvPr>
            <p:ph type="ftr" sz="quarter" idx="3"/>
          </p:nvPr>
        </p:nvSpPr>
        <p:spPr/>
        <p:txBody>
          <a:bodyPr/>
          <a:lstStyle/>
          <a:p>
            <a:r>
              <a:rPr lang="en-US"/>
              <a:t>Simone.Campana@cern.ch</a:t>
            </a:r>
            <a:endParaRPr lang="en-US" dirty="0"/>
          </a:p>
        </p:txBody>
      </p:sp>
    </p:spTree>
    <p:extLst>
      <p:ext uri="{BB962C8B-B14F-4D97-AF65-F5344CB8AC3E}">
        <p14:creationId xmlns:p14="http://schemas.microsoft.com/office/powerpoint/2010/main" val="2534276572"/>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F6D5-389B-C94F-94C4-BF9207F1248D}"/>
              </a:ext>
            </a:extLst>
          </p:cNvPr>
          <p:cNvSpPr>
            <a:spLocks noGrp="1"/>
          </p:cNvSpPr>
          <p:nvPr>
            <p:ph type="title"/>
          </p:nvPr>
        </p:nvSpPr>
        <p:spPr/>
        <p:txBody>
          <a:bodyPr>
            <a:noAutofit/>
          </a:bodyPr>
          <a:lstStyle/>
          <a:p>
            <a:r>
              <a:rPr lang="en-US" sz="3200" dirty="0"/>
              <a:t>What is ”computing” BTW?  </a:t>
            </a:r>
          </a:p>
        </p:txBody>
      </p:sp>
      <p:sp>
        <p:nvSpPr>
          <p:cNvPr id="3" name="Content Placeholder 2">
            <a:extLst>
              <a:ext uri="{FF2B5EF4-FFF2-40B4-BE49-F238E27FC236}">
                <a16:creationId xmlns:a16="http://schemas.microsoft.com/office/drawing/2014/main" id="{15267B9B-2ECA-4B4B-B8C1-41524E084D16}"/>
              </a:ext>
            </a:extLst>
          </p:cNvPr>
          <p:cNvSpPr>
            <a:spLocks noGrp="1"/>
          </p:cNvSpPr>
          <p:nvPr>
            <p:ph idx="1"/>
          </p:nvPr>
        </p:nvSpPr>
        <p:spPr/>
        <p:txBody>
          <a:bodyPr>
            <a:normAutofit lnSpcReduction="10000"/>
          </a:bodyPr>
          <a:lstStyle/>
          <a:p>
            <a:r>
              <a:rPr lang="en-US" sz="2400" dirty="0"/>
              <a:t>“Computing is  any activity that uses computers.”</a:t>
            </a:r>
          </a:p>
          <a:p>
            <a:endParaRPr lang="en-US" sz="2400" dirty="0"/>
          </a:p>
          <a:p>
            <a:r>
              <a:rPr lang="en-US" sz="2300" dirty="0"/>
              <a:t>“Computing is the process of using computer technology to complete a given goal-oriented task. Our goal is “science”.  </a:t>
            </a:r>
          </a:p>
          <a:p>
            <a:endParaRPr lang="en-US" sz="2400" dirty="0"/>
          </a:p>
          <a:p>
            <a:r>
              <a:rPr lang="en-US" sz="2400" b="1" dirty="0"/>
              <a:t>Grid Computing</a:t>
            </a:r>
            <a:r>
              <a:rPr lang="en-US" sz="2400" dirty="0"/>
              <a:t> is a model involving a </a:t>
            </a:r>
            <a:r>
              <a:rPr lang="en-US" sz="2400" u="sng" dirty="0"/>
              <a:t>distributed architecture </a:t>
            </a:r>
            <a:r>
              <a:rPr lang="en-US" sz="2400" dirty="0"/>
              <a:t>of large numbers of </a:t>
            </a:r>
            <a:r>
              <a:rPr lang="en-US" sz="2400" u="sng" dirty="0"/>
              <a:t>loosely coupled</a:t>
            </a:r>
            <a:r>
              <a:rPr lang="en-US" sz="2400" dirty="0"/>
              <a:t> computational and storage resources </a:t>
            </a:r>
            <a:r>
              <a:rPr lang="en-US" sz="2400" u="sng" dirty="0"/>
              <a:t>connected</a:t>
            </a:r>
            <a:r>
              <a:rPr lang="en-US" sz="2400" dirty="0"/>
              <a:t> to solve a complex problem </a:t>
            </a:r>
          </a:p>
        </p:txBody>
      </p:sp>
      <p:sp>
        <p:nvSpPr>
          <p:cNvPr id="4" name="Date Placeholder 3">
            <a:extLst>
              <a:ext uri="{FF2B5EF4-FFF2-40B4-BE49-F238E27FC236}">
                <a16:creationId xmlns:a16="http://schemas.microsoft.com/office/drawing/2014/main" id="{5F4CBB8D-AD51-7742-977C-CB4E6BCE034F}"/>
              </a:ext>
            </a:extLst>
          </p:cNvPr>
          <p:cNvSpPr>
            <a:spLocks noGrp="1"/>
          </p:cNvSpPr>
          <p:nvPr>
            <p:ph type="dt" sz="half" idx="2"/>
          </p:nvPr>
        </p:nvSpPr>
        <p:spPr/>
        <p:txBody>
          <a:bodyPr/>
          <a:lstStyle/>
          <a:p>
            <a:fld id="{BAFFEF52-5A8D-F943-B5D1-C94EA55A53BD}" type="datetime1">
              <a:rPr lang="en-US" smtClean="0"/>
              <a:t>3/4/19</a:t>
            </a:fld>
            <a:endParaRPr lang="en-US" dirty="0"/>
          </a:p>
        </p:txBody>
      </p:sp>
      <p:sp>
        <p:nvSpPr>
          <p:cNvPr id="5" name="Footer Placeholder 4">
            <a:extLst>
              <a:ext uri="{FF2B5EF4-FFF2-40B4-BE49-F238E27FC236}">
                <a16:creationId xmlns:a16="http://schemas.microsoft.com/office/drawing/2014/main" id="{F3815C37-2FA1-584F-9D7C-90E341166356}"/>
              </a:ext>
            </a:extLst>
          </p:cNvPr>
          <p:cNvSpPr>
            <a:spLocks noGrp="1"/>
          </p:cNvSpPr>
          <p:nvPr>
            <p:ph type="ftr" sz="quarter" idx="3"/>
          </p:nvPr>
        </p:nvSpPr>
        <p:spPr/>
        <p:txBody>
          <a:bodyPr/>
          <a:lstStyle/>
          <a:p>
            <a:r>
              <a:rPr lang="en-US"/>
              <a:t>Simone.Campana@cern.ch</a:t>
            </a:r>
            <a:endParaRPr lang="en-US" dirty="0"/>
          </a:p>
        </p:txBody>
      </p:sp>
      <p:sp>
        <p:nvSpPr>
          <p:cNvPr id="6" name="Slide Number Placeholder 5">
            <a:extLst>
              <a:ext uri="{FF2B5EF4-FFF2-40B4-BE49-F238E27FC236}">
                <a16:creationId xmlns:a16="http://schemas.microsoft.com/office/drawing/2014/main" id="{B2A2CB42-9FA7-8F4E-85C7-D98834BE9AC1}"/>
              </a:ext>
            </a:extLst>
          </p:cNvPr>
          <p:cNvSpPr>
            <a:spLocks noGrp="1"/>
          </p:cNvSpPr>
          <p:nvPr>
            <p:ph type="sldNum" sz="quarter" idx="4"/>
          </p:nvPr>
        </p:nvSpPr>
        <p:spPr/>
        <p:txBody>
          <a:bodyPr/>
          <a:lstStyle/>
          <a:p>
            <a:fld id="{17918391-D411-FE40-AAD7-861AE5233E0E}" type="slidenum">
              <a:rPr lang="en-US" smtClean="0"/>
              <a:pPr/>
              <a:t>34</a:t>
            </a:fld>
            <a:endParaRPr lang="en-US" dirty="0"/>
          </a:p>
        </p:txBody>
      </p:sp>
      <p:pic>
        <p:nvPicPr>
          <p:cNvPr id="7" name="Picture 6">
            <a:extLst>
              <a:ext uri="{FF2B5EF4-FFF2-40B4-BE49-F238E27FC236}">
                <a16:creationId xmlns:a16="http://schemas.microsoft.com/office/drawing/2014/main" id="{CAE8C749-F23C-C444-8EE3-488AC14ED7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7763816" y="990115"/>
            <a:ext cx="474044" cy="474044"/>
          </a:xfrm>
          <a:prstGeom prst="rect">
            <a:avLst/>
          </a:prstGeom>
        </p:spPr>
      </p:pic>
      <p:pic>
        <p:nvPicPr>
          <p:cNvPr id="8" name="Picture 7">
            <a:extLst>
              <a:ext uri="{FF2B5EF4-FFF2-40B4-BE49-F238E27FC236}">
                <a16:creationId xmlns:a16="http://schemas.microsoft.com/office/drawing/2014/main" id="{4BE13DB9-96A7-ED4F-A1C9-C953AF6ED7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7778" y="2263426"/>
            <a:ext cx="821177" cy="527900"/>
          </a:xfrm>
          <a:prstGeom prst="rect">
            <a:avLst/>
          </a:prstGeom>
        </p:spPr>
      </p:pic>
    </p:spTree>
    <p:extLst>
      <p:ext uri="{BB962C8B-B14F-4D97-AF65-F5344CB8AC3E}">
        <p14:creationId xmlns:p14="http://schemas.microsoft.com/office/powerpoint/2010/main" val="322542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17918391-D411-FE40-AAD7-861AE5233E0E}" type="slidenum">
              <a:rPr lang="en-US" smtClean="0"/>
              <a:pPr/>
              <a:t>35</a:t>
            </a:fld>
            <a:endParaRPr lang="en-US" dirty="0"/>
          </a:p>
        </p:txBody>
      </p:sp>
      <p:sp>
        <p:nvSpPr>
          <p:cNvPr id="6" name="TextBox 5"/>
          <p:cNvSpPr txBox="1"/>
          <p:nvPr/>
        </p:nvSpPr>
        <p:spPr>
          <a:xfrm>
            <a:off x="614353" y="2291112"/>
            <a:ext cx="1948912" cy="646331"/>
          </a:xfrm>
          <a:prstGeom prst="rect">
            <a:avLst/>
          </a:prstGeom>
          <a:noFill/>
        </p:spPr>
        <p:txBody>
          <a:bodyPr wrap="square" rtlCol="0">
            <a:spAutoFit/>
          </a:bodyPr>
          <a:lstStyle/>
          <a:p>
            <a:r>
              <a:rPr lang="en-US" sz="1200" b="1" dirty="0">
                <a:solidFill>
                  <a:schemeClr val="accent6">
                    <a:lumMod val="50000"/>
                  </a:schemeClr>
                </a:solidFill>
                <a:latin typeface="Helvetica"/>
                <a:ea typeface="ＭＳ Ｐゴシック" charset="-128"/>
              </a:rPr>
              <a:t>Tier-1: permanent storage, re-processing, </a:t>
            </a:r>
          </a:p>
          <a:p>
            <a:r>
              <a:rPr lang="en-US" sz="1200" b="1" dirty="0">
                <a:solidFill>
                  <a:schemeClr val="accent6">
                    <a:lumMod val="50000"/>
                  </a:schemeClr>
                </a:solidFill>
                <a:latin typeface="Helvetica"/>
                <a:ea typeface="ＭＳ Ｐゴシック" charset="-128"/>
              </a:rPr>
              <a:t>analysis</a:t>
            </a:r>
          </a:p>
        </p:txBody>
      </p:sp>
      <p:sp>
        <p:nvSpPr>
          <p:cNvPr id="7" name="TextBox 6"/>
          <p:cNvSpPr txBox="1"/>
          <p:nvPr/>
        </p:nvSpPr>
        <p:spPr>
          <a:xfrm>
            <a:off x="614353" y="1020596"/>
            <a:ext cx="1948912" cy="1015663"/>
          </a:xfrm>
          <a:prstGeom prst="rect">
            <a:avLst/>
          </a:prstGeom>
          <a:noFill/>
          <a:effectLst/>
          <a:scene3d>
            <a:camera prst="orthographicFront"/>
            <a:lightRig rig="threePt" dir="t"/>
          </a:scene3d>
          <a:sp3d/>
        </p:spPr>
        <p:txBody>
          <a:bodyPr wrap="square" rtlCol="0">
            <a:spAutoFit/>
          </a:bodyPr>
          <a:lstStyle/>
          <a:p>
            <a:r>
              <a:rPr lang="en-US" sz="1200" b="1" dirty="0">
                <a:solidFill>
                  <a:schemeClr val="accent6">
                    <a:lumMod val="50000"/>
                  </a:schemeClr>
                </a:solidFill>
                <a:latin typeface="Helvetica"/>
                <a:ea typeface="ＭＳ Ｐゴシック" charset="-128"/>
              </a:rPr>
              <a:t>Tier-0 </a:t>
            </a:r>
            <a:br>
              <a:rPr lang="en-US" sz="1200" b="1" dirty="0">
                <a:solidFill>
                  <a:schemeClr val="accent6">
                    <a:lumMod val="50000"/>
                  </a:schemeClr>
                </a:solidFill>
                <a:latin typeface="Helvetica"/>
                <a:ea typeface="ＭＳ Ｐゴシック" charset="-128"/>
              </a:rPr>
            </a:br>
            <a:r>
              <a:rPr lang="en-US" sz="1200" b="1" dirty="0">
                <a:solidFill>
                  <a:schemeClr val="accent6">
                    <a:lumMod val="50000"/>
                  </a:schemeClr>
                </a:solidFill>
                <a:latin typeface="Helvetica"/>
                <a:ea typeface="ＭＳ Ｐゴシック" charset="-128"/>
              </a:rPr>
              <a:t>(CERN and Hungary): </a:t>
            </a:r>
            <a:br>
              <a:rPr lang="en-US" sz="1200" b="1" dirty="0">
                <a:solidFill>
                  <a:schemeClr val="accent6">
                    <a:lumMod val="50000"/>
                  </a:schemeClr>
                </a:solidFill>
                <a:latin typeface="Helvetica"/>
                <a:ea typeface="ＭＳ Ｐゴシック" charset="-128"/>
              </a:rPr>
            </a:br>
            <a:r>
              <a:rPr lang="en-US" sz="1200" b="1" dirty="0">
                <a:solidFill>
                  <a:schemeClr val="accent6">
                    <a:lumMod val="50000"/>
                  </a:schemeClr>
                </a:solidFill>
                <a:latin typeface="Helvetica"/>
                <a:ea typeface="ＭＳ Ｐゴシック" charset="-128"/>
              </a:rPr>
              <a:t>data recording, reconstruction and distribution</a:t>
            </a:r>
          </a:p>
        </p:txBody>
      </p:sp>
      <p:sp>
        <p:nvSpPr>
          <p:cNvPr id="8" name="TextBox 7"/>
          <p:cNvSpPr txBox="1"/>
          <p:nvPr/>
        </p:nvSpPr>
        <p:spPr>
          <a:xfrm>
            <a:off x="614353" y="3192297"/>
            <a:ext cx="1795644" cy="461665"/>
          </a:xfrm>
          <a:prstGeom prst="rect">
            <a:avLst/>
          </a:prstGeom>
          <a:noFill/>
        </p:spPr>
        <p:txBody>
          <a:bodyPr wrap="square" rtlCol="0">
            <a:spAutoFit/>
          </a:bodyPr>
          <a:lstStyle/>
          <a:p>
            <a:r>
              <a:rPr lang="en-US" sz="1200" b="1" dirty="0">
                <a:solidFill>
                  <a:schemeClr val="accent6">
                    <a:lumMod val="50000"/>
                  </a:schemeClr>
                </a:solidFill>
                <a:latin typeface="Helvetica"/>
                <a:ea typeface="ＭＳ Ｐゴシック" charset="-128"/>
              </a:rPr>
              <a:t>Tier-2: Simulation,</a:t>
            </a:r>
          </a:p>
          <a:p>
            <a:r>
              <a:rPr lang="en-US" sz="1200" b="1" dirty="0">
                <a:solidFill>
                  <a:schemeClr val="accent6">
                    <a:lumMod val="50000"/>
                  </a:schemeClr>
                </a:solidFill>
                <a:latin typeface="Helvetica"/>
                <a:ea typeface="ＭＳ Ｐゴシック" charset="-128"/>
              </a:rPr>
              <a:t>end-user analysis</a:t>
            </a:r>
          </a:p>
        </p:txBody>
      </p:sp>
      <p:sp>
        <p:nvSpPr>
          <p:cNvPr id="9" name="TextBox 8"/>
          <p:cNvSpPr txBox="1"/>
          <p:nvPr/>
        </p:nvSpPr>
        <p:spPr>
          <a:xfrm>
            <a:off x="6782495" y="2776886"/>
            <a:ext cx="1795644" cy="276999"/>
          </a:xfrm>
          <a:prstGeom prst="rect">
            <a:avLst/>
          </a:prstGeom>
          <a:noFill/>
        </p:spPr>
        <p:txBody>
          <a:bodyPr wrap="square" rtlCol="0">
            <a:spAutoFit/>
          </a:bodyPr>
          <a:lstStyle/>
          <a:p>
            <a:pPr algn="r"/>
            <a:r>
              <a:rPr lang="en-US" sz="1200" b="1" dirty="0">
                <a:solidFill>
                  <a:schemeClr val="accent6">
                    <a:lumMod val="50000"/>
                  </a:schemeClr>
                </a:solidFill>
                <a:latin typeface="Helvetica"/>
                <a:ea typeface="ＭＳ Ｐゴシック" charset="-128"/>
              </a:rPr>
              <a:t>&gt; 2 million jobs/day</a:t>
            </a:r>
          </a:p>
        </p:txBody>
      </p:sp>
      <p:sp>
        <p:nvSpPr>
          <p:cNvPr id="10" name="TextBox 9"/>
          <p:cNvSpPr txBox="1"/>
          <p:nvPr/>
        </p:nvSpPr>
        <p:spPr>
          <a:xfrm>
            <a:off x="6782495" y="1738312"/>
            <a:ext cx="1795644" cy="276999"/>
          </a:xfrm>
          <a:prstGeom prst="rect">
            <a:avLst/>
          </a:prstGeom>
          <a:noFill/>
        </p:spPr>
        <p:txBody>
          <a:bodyPr wrap="square" rtlCol="0">
            <a:spAutoFit/>
          </a:bodyPr>
          <a:lstStyle/>
          <a:p>
            <a:pPr algn="r"/>
            <a:r>
              <a:rPr lang="en-US" sz="1200" b="1" dirty="0">
                <a:solidFill>
                  <a:schemeClr val="accent6">
                    <a:lumMod val="50000"/>
                  </a:schemeClr>
                </a:solidFill>
                <a:latin typeface="Helvetica"/>
                <a:ea typeface="ＭＳ Ｐゴシック" charset="-128"/>
              </a:rPr>
              <a:t>~750k CPU cores</a:t>
            </a:r>
          </a:p>
        </p:txBody>
      </p:sp>
      <p:sp>
        <p:nvSpPr>
          <p:cNvPr id="11" name="TextBox 10"/>
          <p:cNvSpPr txBox="1"/>
          <p:nvPr/>
        </p:nvSpPr>
        <p:spPr>
          <a:xfrm>
            <a:off x="6976828" y="2257599"/>
            <a:ext cx="1601311" cy="276999"/>
          </a:xfrm>
          <a:prstGeom prst="rect">
            <a:avLst/>
          </a:prstGeom>
          <a:noFill/>
        </p:spPr>
        <p:txBody>
          <a:bodyPr wrap="square" rtlCol="0">
            <a:spAutoFit/>
          </a:bodyPr>
          <a:lstStyle/>
          <a:p>
            <a:pPr algn="r"/>
            <a:r>
              <a:rPr lang="en-US" sz="1200" b="1">
                <a:solidFill>
                  <a:schemeClr val="accent6">
                    <a:lumMod val="50000"/>
                  </a:schemeClr>
                </a:solidFill>
                <a:latin typeface="Helvetica"/>
                <a:ea typeface="ＭＳ Ｐゴシック" charset="-128"/>
              </a:rPr>
              <a:t>~1 </a:t>
            </a:r>
            <a:r>
              <a:rPr lang="en-US" sz="1200" b="1" dirty="0">
                <a:solidFill>
                  <a:schemeClr val="accent6">
                    <a:lumMod val="50000"/>
                  </a:schemeClr>
                </a:solidFill>
                <a:latin typeface="Helvetica"/>
                <a:ea typeface="ＭＳ Ｐゴシック" charset="-128"/>
              </a:rPr>
              <a:t>E</a:t>
            </a:r>
            <a:r>
              <a:rPr lang="en-US" sz="1200" b="1">
                <a:solidFill>
                  <a:schemeClr val="accent6">
                    <a:lumMod val="50000"/>
                  </a:schemeClr>
                </a:solidFill>
                <a:latin typeface="Helvetica"/>
                <a:ea typeface="ＭＳ Ｐゴシック" charset="-128"/>
              </a:rPr>
              <a:t>B </a:t>
            </a:r>
            <a:r>
              <a:rPr lang="en-US" sz="1200" b="1" dirty="0">
                <a:solidFill>
                  <a:schemeClr val="accent6">
                    <a:lumMod val="50000"/>
                  </a:schemeClr>
                </a:solidFill>
                <a:latin typeface="Helvetica"/>
                <a:ea typeface="ＭＳ Ｐゴシック" charset="-128"/>
              </a:rPr>
              <a:t>of storage</a:t>
            </a:r>
          </a:p>
        </p:txBody>
      </p:sp>
      <p:sp>
        <p:nvSpPr>
          <p:cNvPr id="12" name="TextBox 11"/>
          <p:cNvSpPr txBox="1"/>
          <p:nvPr/>
        </p:nvSpPr>
        <p:spPr>
          <a:xfrm>
            <a:off x="6782495" y="1034359"/>
            <a:ext cx="1795644" cy="461665"/>
          </a:xfrm>
          <a:prstGeom prst="rect">
            <a:avLst/>
          </a:prstGeom>
          <a:noFill/>
          <a:effectLst/>
        </p:spPr>
        <p:txBody>
          <a:bodyPr wrap="square" rtlCol="0">
            <a:spAutoFit/>
          </a:bodyPr>
          <a:lstStyle/>
          <a:p>
            <a:pPr algn="r"/>
            <a:r>
              <a:rPr lang="en-US" sz="1200" b="1" dirty="0">
                <a:solidFill>
                  <a:schemeClr val="accent6">
                    <a:lumMod val="50000"/>
                  </a:schemeClr>
                </a:solidFill>
                <a:latin typeface="Helvetica"/>
                <a:ea typeface="ＭＳ Ｐゴシック" charset="-128"/>
              </a:rPr>
              <a:t>~</a:t>
            </a:r>
            <a:r>
              <a:rPr lang="en-US" sz="1200" b="1" dirty="0">
                <a:solidFill>
                  <a:schemeClr val="accent6">
                    <a:lumMod val="50000"/>
                  </a:schemeClr>
                </a:solidFill>
                <a:effectLst/>
                <a:latin typeface="Helvetica"/>
                <a:ea typeface="ＭＳ Ｐゴシック" charset="-128"/>
              </a:rPr>
              <a:t>170</a:t>
            </a:r>
            <a:r>
              <a:rPr lang="en-US" sz="1200" b="1" dirty="0">
                <a:solidFill>
                  <a:schemeClr val="accent6">
                    <a:lumMod val="50000"/>
                  </a:schemeClr>
                </a:solidFill>
                <a:latin typeface="Helvetica"/>
                <a:ea typeface="ＭＳ Ｐゴシック" charset="-128"/>
              </a:rPr>
              <a:t> sites, </a:t>
            </a:r>
            <a:br>
              <a:rPr lang="en-US" sz="1200" b="1" dirty="0">
                <a:solidFill>
                  <a:schemeClr val="accent6">
                    <a:lumMod val="50000"/>
                  </a:schemeClr>
                </a:solidFill>
                <a:latin typeface="Helvetica"/>
                <a:ea typeface="ＭＳ Ｐゴシック" charset="-128"/>
              </a:rPr>
            </a:br>
            <a:r>
              <a:rPr lang="en-US" sz="1200" b="1" dirty="0">
                <a:solidFill>
                  <a:schemeClr val="accent6">
                    <a:lumMod val="50000"/>
                  </a:schemeClr>
                </a:solidFill>
                <a:latin typeface="Helvetica"/>
                <a:ea typeface="ＭＳ Ｐゴシック" charset="-128"/>
              </a:rPr>
              <a:t>42 countries</a:t>
            </a:r>
          </a:p>
        </p:txBody>
      </p:sp>
      <p:sp>
        <p:nvSpPr>
          <p:cNvPr id="13" name="TextBox 12"/>
          <p:cNvSpPr txBox="1"/>
          <p:nvPr/>
        </p:nvSpPr>
        <p:spPr>
          <a:xfrm>
            <a:off x="7052001" y="3296171"/>
            <a:ext cx="1526138" cy="276999"/>
          </a:xfrm>
          <a:prstGeom prst="rect">
            <a:avLst/>
          </a:prstGeom>
          <a:noFill/>
          <a:ln>
            <a:noFill/>
          </a:ln>
        </p:spPr>
        <p:txBody>
          <a:bodyPr wrap="square" rtlCol="0">
            <a:spAutoFit/>
          </a:bodyPr>
          <a:lstStyle/>
          <a:p>
            <a:pPr algn="r"/>
            <a:r>
              <a:rPr lang="en-US" sz="1200" b="1" dirty="0">
                <a:solidFill>
                  <a:schemeClr val="accent6">
                    <a:lumMod val="50000"/>
                  </a:schemeClr>
                </a:solidFill>
                <a:latin typeface="Helvetica"/>
                <a:ea typeface="ＭＳ Ｐゴシック" charset="-128"/>
              </a:rPr>
              <a:t>10-100 Gb links</a:t>
            </a:r>
          </a:p>
        </p:txBody>
      </p:sp>
      <p:sp>
        <p:nvSpPr>
          <p:cNvPr id="14" name="TextBox 13"/>
          <p:cNvSpPr txBox="1"/>
          <p:nvPr/>
        </p:nvSpPr>
        <p:spPr>
          <a:xfrm>
            <a:off x="1987857" y="4051490"/>
            <a:ext cx="6061635" cy="1211870"/>
          </a:xfrm>
          <a:prstGeom prst="rect">
            <a:avLst/>
          </a:prstGeom>
          <a:noFill/>
          <a:effectLst/>
        </p:spPr>
        <p:txBody>
          <a:bodyPr wrap="square" rtlCol="0">
            <a:spAutoFit/>
          </a:bodyPr>
          <a:lstStyle/>
          <a:p>
            <a:pPr defTabSz="342900"/>
            <a:r>
              <a:rPr lang="en-GB" sz="1275" b="1" dirty="0">
                <a:solidFill>
                  <a:schemeClr val="tx2">
                    <a:lumMod val="75000"/>
                  </a:schemeClr>
                </a:solidFill>
                <a:latin typeface="Arial"/>
                <a:ea typeface="ＭＳ Ｐゴシック" charset="-128"/>
              </a:rPr>
              <a:t>WLCG:</a:t>
            </a:r>
          </a:p>
          <a:p>
            <a:pPr defTabSz="342900"/>
            <a:r>
              <a:rPr lang="en-GB" sz="1275" dirty="0">
                <a:solidFill>
                  <a:schemeClr val="tx2">
                    <a:lumMod val="75000"/>
                  </a:schemeClr>
                </a:solidFill>
                <a:latin typeface="Arial"/>
                <a:ea typeface="ＭＳ Ｐゴシック" charset="-128"/>
              </a:rPr>
              <a:t>An International collaboration to distribute and analyse LHC data</a:t>
            </a:r>
          </a:p>
          <a:p>
            <a:pPr defTabSz="342900"/>
            <a:endParaRPr lang="en-GB" sz="900" dirty="0">
              <a:solidFill>
                <a:schemeClr val="tx2">
                  <a:lumMod val="75000"/>
                </a:schemeClr>
              </a:solidFill>
              <a:latin typeface="Arial"/>
              <a:ea typeface="ＭＳ Ｐゴシック" charset="-128"/>
            </a:endParaRPr>
          </a:p>
          <a:p>
            <a:pPr defTabSz="342900"/>
            <a:r>
              <a:rPr lang="en-GB" sz="1275" dirty="0">
                <a:solidFill>
                  <a:schemeClr val="tx2">
                    <a:lumMod val="75000"/>
                  </a:schemeClr>
                </a:solidFill>
                <a:latin typeface="Arial"/>
                <a:ea typeface="ＭＳ Ｐゴシック" charset="-128"/>
              </a:rPr>
              <a:t>Integrates computer centres worldwide that provide computing and storage resource into a single infrastructure accessible by all LHC physicists</a:t>
            </a:r>
          </a:p>
          <a:p>
            <a:pPr defTabSz="342900"/>
            <a:endParaRPr lang="en-GB" sz="1275" dirty="0">
              <a:solidFill>
                <a:srgbClr val="FFFF00"/>
              </a:solidFill>
              <a:latin typeface="Arial"/>
              <a:ea typeface="ＭＳ Ｐゴシック" charset="-128"/>
            </a:endParaRPr>
          </a:p>
        </p:txBody>
      </p:sp>
      <p:pic>
        <p:nvPicPr>
          <p:cNvPr id="15" name="Picture 14" descr="Grid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0351" y="455379"/>
            <a:ext cx="3996445" cy="3746667"/>
          </a:xfrm>
          <a:prstGeom prst="rect">
            <a:avLst/>
          </a:prstGeom>
          <a:ln>
            <a:noFill/>
          </a:ln>
          <a:effectLst>
            <a:outerShdw blurRad="292100" dist="139700" dir="2700000" algn="tl" rotWithShape="0">
              <a:srgbClr val="333333">
                <a:alpha val="65000"/>
              </a:srgbClr>
            </a:outerShdw>
          </a:effectLst>
        </p:spPr>
      </p:pic>
      <p:sp>
        <p:nvSpPr>
          <p:cNvPr id="16" name="Title 1"/>
          <p:cNvSpPr txBox="1">
            <a:spLocks/>
          </p:cNvSpPr>
          <p:nvPr/>
        </p:nvSpPr>
        <p:spPr>
          <a:xfrm>
            <a:off x="1143001" y="0"/>
            <a:ext cx="6906491" cy="455379"/>
          </a:xfrm>
          <a:prstGeom prst="rect">
            <a:avLst/>
          </a:prstGeom>
        </p:spPr>
        <p:txBody>
          <a:bodyPr>
            <a:normAutofit lnSpcReduction="10000"/>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400" dirty="0">
                <a:solidFill>
                  <a:srgbClr val="0055A0"/>
                </a:solidFill>
                <a:effectLst>
                  <a:outerShdw blurRad="38100" dist="38100" dir="2700000" algn="tl" rotWithShape="0">
                    <a:prstClr val="black"/>
                  </a:outerShdw>
                </a:effectLst>
                <a:latin typeface="Arial"/>
              </a:rPr>
              <a:t>The Worldwide LHC Computing Grid</a:t>
            </a:r>
          </a:p>
        </p:txBody>
      </p:sp>
      <p:sp>
        <p:nvSpPr>
          <p:cNvPr id="2" name="Date Placeholder 1">
            <a:extLst>
              <a:ext uri="{FF2B5EF4-FFF2-40B4-BE49-F238E27FC236}">
                <a16:creationId xmlns:a16="http://schemas.microsoft.com/office/drawing/2014/main" id="{1CB8BF2C-5D7F-8148-BE8A-14AE435D34FD}"/>
              </a:ext>
            </a:extLst>
          </p:cNvPr>
          <p:cNvSpPr>
            <a:spLocks noGrp="1"/>
          </p:cNvSpPr>
          <p:nvPr>
            <p:ph type="dt" sz="half" idx="2"/>
          </p:nvPr>
        </p:nvSpPr>
        <p:spPr/>
        <p:txBody>
          <a:bodyPr/>
          <a:lstStyle/>
          <a:p>
            <a:fld id="{34451C50-88A1-2A49-B227-9FCD56B9EA53}" type="datetime1">
              <a:rPr lang="en-US" smtClean="0"/>
              <a:t>3/4/19</a:t>
            </a:fld>
            <a:endParaRPr lang="en-US" dirty="0"/>
          </a:p>
        </p:txBody>
      </p:sp>
      <p:sp>
        <p:nvSpPr>
          <p:cNvPr id="3" name="Footer Placeholder 2">
            <a:extLst>
              <a:ext uri="{FF2B5EF4-FFF2-40B4-BE49-F238E27FC236}">
                <a16:creationId xmlns:a16="http://schemas.microsoft.com/office/drawing/2014/main" id="{C626488F-D84A-6645-B97F-F6D551142DAD}"/>
              </a:ext>
            </a:extLst>
          </p:cNvPr>
          <p:cNvSpPr>
            <a:spLocks noGrp="1"/>
          </p:cNvSpPr>
          <p:nvPr>
            <p:ph type="ftr" sz="quarter" idx="3"/>
          </p:nvPr>
        </p:nvSpPr>
        <p:spPr/>
        <p:txBody>
          <a:bodyPr/>
          <a:lstStyle/>
          <a:p>
            <a:r>
              <a:rPr lang="en-US"/>
              <a:t>Simone.Campana@cern.ch</a:t>
            </a:r>
            <a:endParaRPr lang="en-US" dirty="0"/>
          </a:p>
        </p:txBody>
      </p:sp>
    </p:spTree>
    <p:extLst>
      <p:ext uri="{BB962C8B-B14F-4D97-AF65-F5344CB8AC3E}">
        <p14:creationId xmlns:p14="http://schemas.microsoft.com/office/powerpoint/2010/main" val="204133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50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descr="Bird-f01-clr">
            <a:extLst>
              <a:ext uri="{FF2B5EF4-FFF2-40B4-BE49-F238E27FC236}">
                <a16:creationId xmlns:a16="http://schemas.microsoft.com/office/drawing/2014/main" id="{6758CBAA-F619-1341-AE84-10B08BB4619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3907" y="380864"/>
            <a:ext cx="7382577" cy="459939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03888F2-B490-0D4C-9066-E2691BB42B7F}"/>
              </a:ext>
            </a:extLst>
          </p:cNvPr>
          <p:cNvSpPr>
            <a:spLocks noGrp="1"/>
          </p:cNvSpPr>
          <p:nvPr>
            <p:ph type="dt" sz="half" idx="2"/>
          </p:nvPr>
        </p:nvSpPr>
        <p:spPr/>
        <p:txBody>
          <a:bodyPr/>
          <a:lstStyle/>
          <a:p>
            <a:fld id="{5B28848A-60A4-124F-8336-89B89D53E912}" type="datetime1">
              <a:rPr lang="en-US" smtClean="0"/>
              <a:t>3/4/19</a:t>
            </a:fld>
            <a:endParaRPr lang="en-US" dirty="0"/>
          </a:p>
        </p:txBody>
      </p:sp>
      <p:sp>
        <p:nvSpPr>
          <p:cNvPr id="3" name="Footer Placeholder 2">
            <a:extLst>
              <a:ext uri="{FF2B5EF4-FFF2-40B4-BE49-F238E27FC236}">
                <a16:creationId xmlns:a16="http://schemas.microsoft.com/office/drawing/2014/main" id="{3F73C59E-4D9D-094B-A0C2-8646DA0CAB10}"/>
              </a:ext>
            </a:extLst>
          </p:cNvPr>
          <p:cNvSpPr>
            <a:spLocks noGrp="1"/>
          </p:cNvSpPr>
          <p:nvPr>
            <p:ph type="ftr" sz="quarter" idx="3"/>
          </p:nvPr>
        </p:nvSpPr>
        <p:spPr/>
        <p:txBody>
          <a:bodyPr/>
          <a:lstStyle/>
          <a:p>
            <a:r>
              <a:rPr lang="en-US"/>
              <a:t>Simone.Campana@cern.ch</a:t>
            </a:r>
            <a:endParaRPr lang="en-US" dirty="0"/>
          </a:p>
        </p:txBody>
      </p:sp>
      <p:sp>
        <p:nvSpPr>
          <p:cNvPr id="4" name="Slide Number Placeholder 3">
            <a:extLst>
              <a:ext uri="{FF2B5EF4-FFF2-40B4-BE49-F238E27FC236}">
                <a16:creationId xmlns:a16="http://schemas.microsoft.com/office/drawing/2014/main" id="{4CCF7CCF-DEB4-BD47-BA9D-8ECE3E36C56C}"/>
              </a:ext>
            </a:extLst>
          </p:cNvPr>
          <p:cNvSpPr>
            <a:spLocks noGrp="1"/>
          </p:cNvSpPr>
          <p:nvPr>
            <p:ph type="sldNum" sz="quarter" idx="4"/>
          </p:nvPr>
        </p:nvSpPr>
        <p:spPr/>
        <p:txBody>
          <a:bodyPr/>
          <a:lstStyle/>
          <a:p>
            <a:fld id="{17918391-D411-FE40-AAD7-861AE5233E0E}" type="slidenum">
              <a:rPr lang="en-US" smtClean="0"/>
              <a:pPr/>
              <a:t>36</a:t>
            </a:fld>
            <a:endParaRPr lang="en-US" dirty="0"/>
          </a:p>
        </p:txBody>
      </p:sp>
    </p:spTree>
    <p:extLst>
      <p:ext uri="{BB962C8B-B14F-4D97-AF65-F5344CB8AC3E}">
        <p14:creationId xmlns:p14="http://schemas.microsoft.com/office/powerpoint/2010/main" val="231368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803AA-6984-1443-9365-FFF795A1776C}"/>
              </a:ext>
            </a:extLst>
          </p:cNvPr>
          <p:cNvSpPr>
            <a:spLocks noGrp="1"/>
          </p:cNvSpPr>
          <p:nvPr>
            <p:ph type="dt" sz="half" idx="2"/>
          </p:nvPr>
        </p:nvSpPr>
        <p:spPr/>
        <p:txBody>
          <a:bodyPr/>
          <a:lstStyle/>
          <a:p>
            <a:fld id="{78BB32F9-70CC-E449-8EA0-9B34B8DF9546}" type="datetime1">
              <a:rPr lang="en-US" smtClean="0"/>
              <a:t>3/4/19</a:t>
            </a:fld>
            <a:endParaRPr lang="en-US" dirty="0"/>
          </a:p>
        </p:txBody>
      </p:sp>
      <p:sp>
        <p:nvSpPr>
          <p:cNvPr id="3" name="Footer Placeholder 2">
            <a:extLst>
              <a:ext uri="{FF2B5EF4-FFF2-40B4-BE49-F238E27FC236}">
                <a16:creationId xmlns:a16="http://schemas.microsoft.com/office/drawing/2014/main" id="{2AF5FE0E-E877-1D45-88D8-74A8F5DDF197}"/>
              </a:ext>
            </a:extLst>
          </p:cNvPr>
          <p:cNvSpPr>
            <a:spLocks noGrp="1"/>
          </p:cNvSpPr>
          <p:nvPr>
            <p:ph type="ftr" sz="quarter" idx="3"/>
          </p:nvPr>
        </p:nvSpPr>
        <p:spPr/>
        <p:txBody>
          <a:bodyPr/>
          <a:lstStyle/>
          <a:p>
            <a:r>
              <a:rPr lang="en-US"/>
              <a:t>Simone.Campana@cern.ch</a:t>
            </a:r>
            <a:endParaRPr lang="en-US" dirty="0"/>
          </a:p>
        </p:txBody>
      </p:sp>
      <p:sp>
        <p:nvSpPr>
          <p:cNvPr id="4" name="Slide Number Placeholder 3">
            <a:extLst>
              <a:ext uri="{FF2B5EF4-FFF2-40B4-BE49-F238E27FC236}">
                <a16:creationId xmlns:a16="http://schemas.microsoft.com/office/drawing/2014/main" id="{183F9319-B69F-0C4B-92A6-480E8C5C4256}"/>
              </a:ext>
            </a:extLst>
          </p:cNvPr>
          <p:cNvSpPr>
            <a:spLocks noGrp="1"/>
          </p:cNvSpPr>
          <p:nvPr>
            <p:ph type="sldNum" sz="quarter" idx="4"/>
          </p:nvPr>
        </p:nvSpPr>
        <p:spPr/>
        <p:txBody>
          <a:bodyPr/>
          <a:lstStyle/>
          <a:p>
            <a:fld id="{17918391-D411-FE40-AAD7-861AE5233E0E}" type="slidenum">
              <a:rPr lang="en-US" smtClean="0"/>
              <a:pPr/>
              <a:t>37</a:t>
            </a:fld>
            <a:endParaRPr lang="en-US" dirty="0"/>
          </a:p>
        </p:txBody>
      </p:sp>
      <p:pic>
        <p:nvPicPr>
          <p:cNvPr id="5" name="Picture 4">
            <a:extLst>
              <a:ext uri="{FF2B5EF4-FFF2-40B4-BE49-F238E27FC236}">
                <a16:creationId xmlns:a16="http://schemas.microsoft.com/office/drawing/2014/main" id="{582BFCAC-F32C-C94A-8675-5C7E2B616E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6691" y="2894565"/>
            <a:ext cx="1311675" cy="1311675"/>
          </a:xfrm>
          <a:prstGeom prst="rect">
            <a:avLst/>
          </a:prstGeom>
        </p:spPr>
      </p:pic>
      <p:pic>
        <p:nvPicPr>
          <p:cNvPr id="6" name="Picture 5">
            <a:extLst>
              <a:ext uri="{FF2B5EF4-FFF2-40B4-BE49-F238E27FC236}">
                <a16:creationId xmlns:a16="http://schemas.microsoft.com/office/drawing/2014/main" id="{BBE62A0D-21FD-B042-9281-1FD618648F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59920" y="778913"/>
            <a:ext cx="1080436" cy="1080436"/>
          </a:xfrm>
          <a:prstGeom prst="rect">
            <a:avLst/>
          </a:prstGeom>
        </p:spPr>
      </p:pic>
      <p:pic>
        <p:nvPicPr>
          <p:cNvPr id="7" name="Picture 6">
            <a:extLst>
              <a:ext uri="{FF2B5EF4-FFF2-40B4-BE49-F238E27FC236}">
                <a16:creationId xmlns:a16="http://schemas.microsoft.com/office/drawing/2014/main" id="{9C75F170-E2F2-CC42-B575-6049782C2934}"/>
              </a:ext>
            </a:extLst>
          </p:cNvPr>
          <p:cNvPicPr>
            <a:picLocks noChangeAspect="1"/>
          </p:cNvPicPr>
          <p:nvPr/>
        </p:nvPicPr>
        <p:blipFill>
          <a:blip r:embed="rId5"/>
          <a:stretch>
            <a:fillRect/>
          </a:stretch>
        </p:blipFill>
        <p:spPr>
          <a:xfrm>
            <a:off x="6543720" y="2790478"/>
            <a:ext cx="1453262" cy="1453262"/>
          </a:xfrm>
          <a:prstGeom prst="rect">
            <a:avLst/>
          </a:prstGeom>
        </p:spPr>
      </p:pic>
      <p:pic>
        <p:nvPicPr>
          <p:cNvPr id="10" name="Picture 9">
            <a:extLst>
              <a:ext uri="{FF2B5EF4-FFF2-40B4-BE49-F238E27FC236}">
                <a16:creationId xmlns:a16="http://schemas.microsoft.com/office/drawing/2014/main" id="{2EB7F476-2FCF-6D4C-B4A9-F39CE03AC30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29925" y="1651403"/>
            <a:ext cx="1540426" cy="1540426"/>
          </a:xfrm>
          <a:prstGeom prst="rect">
            <a:avLst/>
          </a:prstGeom>
        </p:spPr>
      </p:pic>
      <p:pic>
        <p:nvPicPr>
          <p:cNvPr id="11" name="Picture 10">
            <a:extLst>
              <a:ext uri="{FF2B5EF4-FFF2-40B4-BE49-F238E27FC236}">
                <a16:creationId xmlns:a16="http://schemas.microsoft.com/office/drawing/2014/main" id="{6D1C8DB4-7AD2-3144-A2D9-A88F2608E6EE}"/>
              </a:ext>
            </a:extLst>
          </p:cNvPr>
          <p:cNvPicPr>
            <a:picLocks noChangeAspect="1"/>
          </p:cNvPicPr>
          <p:nvPr/>
        </p:nvPicPr>
        <p:blipFill>
          <a:blip r:embed="rId7"/>
          <a:stretch>
            <a:fillRect/>
          </a:stretch>
        </p:blipFill>
        <p:spPr>
          <a:xfrm>
            <a:off x="1787850" y="1450968"/>
            <a:ext cx="1941296" cy="1941296"/>
          </a:xfrm>
          <a:prstGeom prst="rect">
            <a:avLst/>
          </a:prstGeom>
        </p:spPr>
      </p:pic>
      <p:sp>
        <p:nvSpPr>
          <p:cNvPr id="12" name="Donut 11">
            <a:extLst>
              <a:ext uri="{FF2B5EF4-FFF2-40B4-BE49-F238E27FC236}">
                <a16:creationId xmlns:a16="http://schemas.microsoft.com/office/drawing/2014/main" id="{FC138A21-4A69-5948-8F78-2FA398490690}"/>
              </a:ext>
            </a:extLst>
          </p:cNvPr>
          <p:cNvSpPr/>
          <p:nvPr/>
        </p:nvSpPr>
        <p:spPr>
          <a:xfrm>
            <a:off x="4297682" y="182880"/>
            <a:ext cx="4665747" cy="4754879"/>
          </a:xfrm>
          <a:prstGeom prst="donut">
            <a:avLst>
              <a:gd name="adj" fmla="val 62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a:extLst>
              <a:ext uri="{FF2B5EF4-FFF2-40B4-BE49-F238E27FC236}">
                <a16:creationId xmlns:a16="http://schemas.microsoft.com/office/drawing/2014/main" id="{993E04BA-8753-AB44-9D79-40B9A9F5B14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66084" y="1887338"/>
            <a:ext cx="1304491" cy="1304491"/>
          </a:xfrm>
          <a:prstGeom prst="rect">
            <a:avLst/>
          </a:prstGeom>
        </p:spPr>
      </p:pic>
      <p:sp>
        <p:nvSpPr>
          <p:cNvPr id="14" name="Donut 13">
            <a:extLst>
              <a:ext uri="{FF2B5EF4-FFF2-40B4-BE49-F238E27FC236}">
                <a16:creationId xmlns:a16="http://schemas.microsoft.com/office/drawing/2014/main" id="{65CB3896-6C78-C243-946C-8D5A36BC9BC2}"/>
              </a:ext>
            </a:extLst>
          </p:cNvPr>
          <p:cNvSpPr/>
          <p:nvPr/>
        </p:nvSpPr>
        <p:spPr>
          <a:xfrm>
            <a:off x="166969" y="71803"/>
            <a:ext cx="1726310" cy="1815535"/>
          </a:xfrm>
          <a:prstGeom prst="donut">
            <a:avLst>
              <a:gd name="adj" fmla="val 62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Donut 14">
            <a:extLst>
              <a:ext uri="{FF2B5EF4-FFF2-40B4-BE49-F238E27FC236}">
                <a16:creationId xmlns:a16="http://schemas.microsoft.com/office/drawing/2014/main" id="{A3DA5E45-2662-8441-B656-66F184202786}"/>
              </a:ext>
            </a:extLst>
          </p:cNvPr>
          <p:cNvSpPr/>
          <p:nvPr/>
        </p:nvSpPr>
        <p:spPr>
          <a:xfrm>
            <a:off x="305574" y="2951728"/>
            <a:ext cx="1726310" cy="1815535"/>
          </a:xfrm>
          <a:prstGeom prst="donut">
            <a:avLst>
              <a:gd name="adj" fmla="val 62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16" name="Picture 15">
            <a:extLst>
              <a:ext uri="{FF2B5EF4-FFF2-40B4-BE49-F238E27FC236}">
                <a16:creationId xmlns:a16="http://schemas.microsoft.com/office/drawing/2014/main" id="{40229C38-E894-834A-B35F-AA1CAA80C3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79057" y="290665"/>
            <a:ext cx="502134" cy="502134"/>
          </a:xfrm>
          <a:prstGeom prst="rect">
            <a:avLst/>
          </a:prstGeom>
        </p:spPr>
      </p:pic>
      <p:pic>
        <p:nvPicPr>
          <p:cNvPr id="17" name="Picture 16">
            <a:extLst>
              <a:ext uri="{FF2B5EF4-FFF2-40B4-BE49-F238E27FC236}">
                <a16:creationId xmlns:a16="http://schemas.microsoft.com/office/drawing/2014/main" id="{0FD45043-3A1A-374B-8059-2725CC5CAA2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1547" y="960804"/>
            <a:ext cx="545630" cy="545630"/>
          </a:xfrm>
          <a:prstGeom prst="rect">
            <a:avLst/>
          </a:prstGeom>
        </p:spPr>
      </p:pic>
      <p:pic>
        <p:nvPicPr>
          <p:cNvPr id="18" name="Picture 17">
            <a:extLst>
              <a:ext uri="{FF2B5EF4-FFF2-40B4-BE49-F238E27FC236}">
                <a16:creationId xmlns:a16="http://schemas.microsoft.com/office/drawing/2014/main" id="{084203A7-670C-9D41-936F-23E413A51BB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368543" y="1131101"/>
            <a:ext cx="639734" cy="639734"/>
          </a:xfrm>
          <a:prstGeom prst="rect">
            <a:avLst/>
          </a:prstGeom>
        </p:spPr>
      </p:pic>
      <p:pic>
        <p:nvPicPr>
          <p:cNvPr id="19" name="Picture 18">
            <a:extLst>
              <a:ext uri="{FF2B5EF4-FFF2-40B4-BE49-F238E27FC236}">
                <a16:creationId xmlns:a16="http://schemas.microsoft.com/office/drawing/2014/main" id="{74B75F2B-12BE-4A4D-A246-DFE1E38D3EB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323653" y="2900432"/>
            <a:ext cx="587959" cy="587959"/>
          </a:xfrm>
          <a:prstGeom prst="rect">
            <a:avLst/>
          </a:prstGeom>
        </p:spPr>
      </p:pic>
      <p:pic>
        <p:nvPicPr>
          <p:cNvPr id="20" name="Picture 19">
            <a:extLst>
              <a:ext uri="{FF2B5EF4-FFF2-40B4-BE49-F238E27FC236}">
                <a16:creationId xmlns:a16="http://schemas.microsoft.com/office/drawing/2014/main" id="{F2819D46-39BB-FA4D-AE62-17AC85195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7990" y="3550402"/>
            <a:ext cx="502134" cy="502134"/>
          </a:xfrm>
          <a:prstGeom prst="rect">
            <a:avLst/>
          </a:prstGeom>
        </p:spPr>
      </p:pic>
      <p:pic>
        <p:nvPicPr>
          <p:cNvPr id="21" name="Picture 20">
            <a:extLst>
              <a:ext uri="{FF2B5EF4-FFF2-40B4-BE49-F238E27FC236}">
                <a16:creationId xmlns:a16="http://schemas.microsoft.com/office/drawing/2014/main" id="{8DA79CC7-84BA-0C44-B9ED-26B16EF8832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35822" y="3916613"/>
            <a:ext cx="545630" cy="545630"/>
          </a:xfrm>
          <a:prstGeom prst="rect">
            <a:avLst/>
          </a:prstGeom>
        </p:spPr>
      </p:pic>
      <p:pic>
        <p:nvPicPr>
          <p:cNvPr id="22" name="Picture 21">
            <a:extLst>
              <a:ext uri="{FF2B5EF4-FFF2-40B4-BE49-F238E27FC236}">
                <a16:creationId xmlns:a16="http://schemas.microsoft.com/office/drawing/2014/main" id="{7D803517-20E9-574A-A588-40C82F31FE5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07261" y="831386"/>
            <a:ext cx="522935" cy="522935"/>
          </a:xfrm>
          <a:prstGeom prst="rect">
            <a:avLst/>
          </a:prstGeom>
        </p:spPr>
      </p:pic>
      <p:pic>
        <p:nvPicPr>
          <p:cNvPr id="23" name="Picture 22">
            <a:extLst>
              <a:ext uri="{FF2B5EF4-FFF2-40B4-BE49-F238E27FC236}">
                <a16:creationId xmlns:a16="http://schemas.microsoft.com/office/drawing/2014/main" id="{E392DDD0-15AB-0444-A82B-D9ADF359644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43478" y="3379950"/>
            <a:ext cx="581789" cy="558218"/>
          </a:xfrm>
          <a:prstGeom prst="rect">
            <a:avLst/>
          </a:prstGeom>
        </p:spPr>
      </p:pic>
      <p:sp>
        <p:nvSpPr>
          <p:cNvPr id="24" name="TextBox 23">
            <a:extLst>
              <a:ext uri="{FF2B5EF4-FFF2-40B4-BE49-F238E27FC236}">
                <a16:creationId xmlns:a16="http://schemas.microsoft.com/office/drawing/2014/main" id="{B6FD778D-B1AE-4446-BF70-C3EE722FF03A}"/>
              </a:ext>
            </a:extLst>
          </p:cNvPr>
          <p:cNvSpPr txBox="1"/>
          <p:nvPr/>
        </p:nvSpPr>
        <p:spPr>
          <a:xfrm>
            <a:off x="4536990" y="891189"/>
            <a:ext cx="728029" cy="584775"/>
          </a:xfrm>
          <a:prstGeom prst="rect">
            <a:avLst/>
          </a:prstGeom>
          <a:solidFill>
            <a:srgbClr val="DDBDD5"/>
          </a:solidFill>
        </p:spPr>
        <p:txBody>
          <a:bodyPr wrap="square" rtlCol="0">
            <a:spAutoFit/>
          </a:bodyPr>
          <a:lstStyle/>
          <a:p>
            <a:pPr algn="ctr"/>
            <a:r>
              <a:rPr lang="en-US" sz="3200" dirty="0"/>
              <a:t>T1</a:t>
            </a:r>
            <a:endParaRPr lang="en-US" sz="2800" dirty="0"/>
          </a:p>
        </p:txBody>
      </p:sp>
      <p:sp>
        <p:nvSpPr>
          <p:cNvPr id="25" name="TextBox 24">
            <a:extLst>
              <a:ext uri="{FF2B5EF4-FFF2-40B4-BE49-F238E27FC236}">
                <a16:creationId xmlns:a16="http://schemas.microsoft.com/office/drawing/2014/main" id="{E32D2125-AEB6-DA40-B5DE-190BF412F477}"/>
              </a:ext>
            </a:extLst>
          </p:cNvPr>
          <p:cNvSpPr txBox="1"/>
          <p:nvPr/>
        </p:nvSpPr>
        <p:spPr>
          <a:xfrm>
            <a:off x="1281191" y="519764"/>
            <a:ext cx="506659" cy="369332"/>
          </a:xfrm>
          <a:prstGeom prst="rect">
            <a:avLst/>
          </a:prstGeom>
          <a:noFill/>
        </p:spPr>
        <p:txBody>
          <a:bodyPr wrap="square" rtlCol="0">
            <a:spAutoFit/>
          </a:bodyPr>
          <a:lstStyle/>
          <a:p>
            <a:r>
              <a:rPr lang="en-US" dirty="0"/>
              <a:t>T2</a:t>
            </a:r>
          </a:p>
        </p:txBody>
      </p:sp>
      <p:sp>
        <p:nvSpPr>
          <p:cNvPr id="26" name="TextBox 25">
            <a:extLst>
              <a:ext uri="{FF2B5EF4-FFF2-40B4-BE49-F238E27FC236}">
                <a16:creationId xmlns:a16="http://schemas.microsoft.com/office/drawing/2014/main" id="{CE21FA29-1BAD-D145-BA88-6DD6ABA5BBED}"/>
              </a:ext>
            </a:extLst>
          </p:cNvPr>
          <p:cNvSpPr txBox="1"/>
          <p:nvPr/>
        </p:nvSpPr>
        <p:spPr>
          <a:xfrm>
            <a:off x="769445" y="3126611"/>
            <a:ext cx="506659" cy="369332"/>
          </a:xfrm>
          <a:prstGeom prst="rect">
            <a:avLst/>
          </a:prstGeom>
          <a:noFill/>
        </p:spPr>
        <p:txBody>
          <a:bodyPr wrap="square" rtlCol="0">
            <a:spAutoFit/>
          </a:bodyPr>
          <a:lstStyle/>
          <a:p>
            <a:r>
              <a:rPr lang="en-US" dirty="0"/>
              <a:t>T2</a:t>
            </a:r>
          </a:p>
        </p:txBody>
      </p:sp>
      <p:sp>
        <p:nvSpPr>
          <p:cNvPr id="27" name="TextBox 26">
            <a:extLst>
              <a:ext uri="{FF2B5EF4-FFF2-40B4-BE49-F238E27FC236}">
                <a16:creationId xmlns:a16="http://schemas.microsoft.com/office/drawing/2014/main" id="{6B014B2E-74AD-E74C-854A-83DE10B7FBEE}"/>
              </a:ext>
            </a:extLst>
          </p:cNvPr>
          <p:cNvSpPr txBox="1"/>
          <p:nvPr/>
        </p:nvSpPr>
        <p:spPr>
          <a:xfrm>
            <a:off x="5621153" y="4032983"/>
            <a:ext cx="693018" cy="461665"/>
          </a:xfrm>
          <a:prstGeom prst="rect">
            <a:avLst/>
          </a:prstGeom>
          <a:noFill/>
        </p:spPr>
        <p:txBody>
          <a:bodyPr wrap="square" rtlCol="0">
            <a:spAutoFit/>
          </a:bodyPr>
          <a:lstStyle/>
          <a:p>
            <a:pPr algn="ctr"/>
            <a:r>
              <a:rPr lang="en-US" sz="1200" dirty="0"/>
              <a:t>disk</a:t>
            </a:r>
          </a:p>
          <a:p>
            <a:pPr algn="ctr"/>
            <a:r>
              <a:rPr lang="en-US" sz="1200" dirty="0"/>
              <a:t>storage</a:t>
            </a:r>
            <a:endParaRPr lang="en-US" dirty="0"/>
          </a:p>
        </p:txBody>
      </p:sp>
      <p:sp>
        <p:nvSpPr>
          <p:cNvPr id="28" name="TextBox 27">
            <a:extLst>
              <a:ext uri="{FF2B5EF4-FFF2-40B4-BE49-F238E27FC236}">
                <a16:creationId xmlns:a16="http://schemas.microsoft.com/office/drawing/2014/main" id="{BB3A3F66-1C82-754C-94D8-C73EE7553C9C}"/>
              </a:ext>
            </a:extLst>
          </p:cNvPr>
          <p:cNvSpPr txBox="1"/>
          <p:nvPr/>
        </p:nvSpPr>
        <p:spPr>
          <a:xfrm>
            <a:off x="6890084" y="3954377"/>
            <a:ext cx="747558" cy="461665"/>
          </a:xfrm>
          <a:prstGeom prst="rect">
            <a:avLst/>
          </a:prstGeom>
          <a:noFill/>
        </p:spPr>
        <p:txBody>
          <a:bodyPr wrap="square" rtlCol="0">
            <a:spAutoFit/>
          </a:bodyPr>
          <a:lstStyle/>
          <a:p>
            <a:pPr algn="ctr"/>
            <a:r>
              <a:rPr lang="en-US" sz="1200" dirty="0"/>
              <a:t>archive</a:t>
            </a:r>
          </a:p>
          <a:p>
            <a:pPr algn="ctr"/>
            <a:r>
              <a:rPr lang="en-US" sz="1200" dirty="0"/>
              <a:t>storage</a:t>
            </a:r>
            <a:endParaRPr lang="en-US" dirty="0"/>
          </a:p>
        </p:txBody>
      </p:sp>
      <p:sp>
        <p:nvSpPr>
          <p:cNvPr id="29" name="TextBox 28">
            <a:extLst>
              <a:ext uri="{FF2B5EF4-FFF2-40B4-BE49-F238E27FC236}">
                <a16:creationId xmlns:a16="http://schemas.microsoft.com/office/drawing/2014/main" id="{BC0C46A6-AA84-3B4B-9CCC-919073227E3D}"/>
              </a:ext>
            </a:extLst>
          </p:cNvPr>
          <p:cNvSpPr txBox="1"/>
          <p:nvPr/>
        </p:nvSpPr>
        <p:spPr>
          <a:xfrm>
            <a:off x="5343027" y="2089797"/>
            <a:ext cx="877634" cy="523220"/>
          </a:xfrm>
          <a:prstGeom prst="rect">
            <a:avLst/>
          </a:prstGeom>
          <a:noFill/>
        </p:spPr>
        <p:txBody>
          <a:bodyPr wrap="square" rtlCol="0">
            <a:spAutoFit/>
          </a:bodyPr>
          <a:lstStyle/>
          <a:p>
            <a:pPr algn="ctr"/>
            <a:r>
              <a:rPr lang="en-US" sz="1400" dirty="0"/>
              <a:t>Local Network</a:t>
            </a:r>
            <a:endParaRPr lang="en-US" dirty="0"/>
          </a:p>
        </p:txBody>
      </p:sp>
      <p:sp>
        <p:nvSpPr>
          <p:cNvPr id="30" name="TextBox 29">
            <a:extLst>
              <a:ext uri="{FF2B5EF4-FFF2-40B4-BE49-F238E27FC236}">
                <a16:creationId xmlns:a16="http://schemas.microsoft.com/office/drawing/2014/main" id="{7F02114F-8474-E34A-B95A-B5C7EC60069B}"/>
              </a:ext>
            </a:extLst>
          </p:cNvPr>
          <p:cNvSpPr txBox="1"/>
          <p:nvPr/>
        </p:nvSpPr>
        <p:spPr>
          <a:xfrm>
            <a:off x="2569340" y="731028"/>
            <a:ext cx="1691403" cy="707886"/>
          </a:xfrm>
          <a:prstGeom prst="rect">
            <a:avLst/>
          </a:prstGeom>
          <a:noFill/>
        </p:spPr>
        <p:txBody>
          <a:bodyPr wrap="square" rtlCol="0">
            <a:spAutoFit/>
          </a:bodyPr>
          <a:lstStyle/>
          <a:p>
            <a:r>
              <a:rPr lang="en-US" sz="2000" dirty="0"/>
              <a:t>Wide Area Network</a:t>
            </a:r>
            <a:endParaRPr lang="en-US" sz="2800" dirty="0"/>
          </a:p>
        </p:txBody>
      </p:sp>
    </p:spTree>
    <p:extLst>
      <p:ext uri="{BB962C8B-B14F-4D97-AF65-F5344CB8AC3E}">
        <p14:creationId xmlns:p14="http://schemas.microsoft.com/office/powerpoint/2010/main" val="1459324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ern.ch\dfs\Users\m\mlejeune\Desktop\AS SCREENSHOTS - For PPT\2_No_text.png"/>
          <p:cNvPicPr>
            <a:picLocks noChangeAspect="1" noChangeArrowheads="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15989" y="664875"/>
            <a:ext cx="8109275" cy="446007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515989" y="1232641"/>
            <a:ext cx="4746197" cy="3293207"/>
          </a:xfrm>
          <a:prstGeom prst="rect">
            <a:avLst/>
          </a:prstGeom>
          <a:noFill/>
        </p:spPr>
        <p:txBody>
          <a:bodyPr wrap="square" lIns="91438" tIns="45719" rIns="91438" bIns="45719" rtlCol="0">
            <a:spAutoFit/>
          </a:bodyPr>
          <a:lstStyle/>
          <a:p>
            <a:pPr algn="ctr"/>
            <a:r>
              <a:rPr lang="en-GB" sz="1600" dirty="0">
                <a:solidFill>
                  <a:srgbClr val="15539C"/>
                </a:solidFill>
                <a:latin typeface="Arial" pitchFamily="34" charset="0"/>
                <a:cs typeface="Arial" pitchFamily="34" charset="0"/>
              </a:rPr>
              <a:t>1 PB/s of data generated by the detectors</a:t>
            </a:r>
          </a:p>
          <a:p>
            <a:pPr algn="ctr"/>
            <a:r>
              <a:rPr lang="en-GB" sz="1600" dirty="0">
                <a:solidFill>
                  <a:srgbClr val="222268"/>
                </a:solidFill>
                <a:latin typeface="Arial" pitchFamily="34" charset="0"/>
                <a:cs typeface="Arial" pitchFamily="34" charset="0"/>
              </a:rPr>
              <a:t>Up to </a:t>
            </a:r>
            <a:r>
              <a:rPr lang="en-GB" sz="1600" b="1" dirty="0">
                <a:solidFill>
                  <a:srgbClr val="222268"/>
                </a:solidFill>
                <a:latin typeface="Arial" pitchFamily="34" charset="0"/>
                <a:cs typeface="Arial" pitchFamily="34" charset="0"/>
              </a:rPr>
              <a:t>60 PB/year </a:t>
            </a:r>
            <a:r>
              <a:rPr lang="en-GB" sz="1600" dirty="0">
                <a:solidFill>
                  <a:srgbClr val="222268"/>
                </a:solidFill>
                <a:latin typeface="Arial" pitchFamily="34" charset="0"/>
                <a:cs typeface="Arial" pitchFamily="34" charset="0"/>
              </a:rPr>
              <a:t>of stored data</a:t>
            </a:r>
          </a:p>
          <a:p>
            <a:pPr algn="ctr"/>
            <a:endParaRPr lang="en-GB" sz="1600" dirty="0">
              <a:solidFill>
                <a:srgbClr val="222268"/>
              </a:solidFill>
              <a:latin typeface="Arial" pitchFamily="34" charset="0"/>
              <a:cs typeface="Arial" pitchFamily="34" charset="0"/>
            </a:endParaRPr>
          </a:p>
          <a:p>
            <a:pPr algn="ctr"/>
            <a:r>
              <a:rPr lang="en-GB" sz="1600" dirty="0">
                <a:latin typeface="Arial" pitchFamily="34" charset="0"/>
                <a:cs typeface="Arial" pitchFamily="34" charset="0"/>
              </a:rPr>
              <a:t>Large experiments have </a:t>
            </a:r>
            <a:r>
              <a:rPr lang="en-GB" sz="1600" i="1" dirty="0">
                <a:latin typeface="Arial" pitchFamily="34" charset="0"/>
                <a:cs typeface="Arial" pitchFamily="34" charset="0"/>
              </a:rPr>
              <a:t>managed</a:t>
            </a:r>
            <a:r>
              <a:rPr lang="en-GB" sz="1600" dirty="0">
                <a:latin typeface="Arial" pitchFamily="34" charset="0"/>
                <a:cs typeface="Arial" pitchFamily="34" charset="0"/>
              </a:rPr>
              <a:t> </a:t>
            </a:r>
            <a:br>
              <a:rPr lang="en-GB" sz="1600" dirty="0">
                <a:latin typeface="Arial" pitchFamily="34" charset="0"/>
                <a:cs typeface="Arial" pitchFamily="34" charset="0"/>
              </a:rPr>
            </a:br>
            <a:r>
              <a:rPr lang="en-GB" sz="1600" dirty="0">
                <a:latin typeface="Arial" pitchFamily="34" charset="0"/>
                <a:cs typeface="Arial" pitchFamily="34" charset="0"/>
              </a:rPr>
              <a:t>data sets of</a:t>
            </a:r>
            <a:r>
              <a:rPr lang="en-GB" sz="1600" dirty="0">
                <a:solidFill>
                  <a:srgbClr val="222268"/>
                </a:solidFill>
                <a:latin typeface="Arial" pitchFamily="34" charset="0"/>
                <a:cs typeface="Arial" pitchFamily="34" charset="0"/>
              </a:rPr>
              <a:t> </a:t>
            </a:r>
            <a:r>
              <a:rPr lang="en-GB" sz="1600" b="1" dirty="0">
                <a:solidFill>
                  <a:srgbClr val="222268"/>
                </a:solidFill>
                <a:latin typeface="Arial" pitchFamily="34" charset="0"/>
                <a:cs typeface="Arial" pitchFamily="34" charset="0"/>
              </a:rPr>
              <a:t>&gt;200 PB</a:t>
            </a:r>
          </a:p>
          <a:p>
            <a:pPr algn="ctr"/>
            <a:endParaRPr lang="en-GB" sz="1600" dirty="0">
              <a:solidFill>
                <a:srgbClr val="15539C"/>
              </a:solidFill>
              <a:latin typeface="Arial" pitchFamily="34" charset="0"/>
              <a:cs typeface="Arial" pitchFamily="34" charset="0"/>
            </a:endParaRPr>
          </a:p>
          <a:p>
            <a:pPr algn="ctr"/>
            <a:r>
              <a:rPr lang="en-GB" sz="1600" b="1" dirty="0">
                <a:solidFill>
                  <a:srgbClr val="C00000"/>
                </a:solidFill>
                <a:latin typeface="Arial" pitchFamily="34" charset="0"/>
                <a:cs typeface="Arial" pitchFamily="34" charset="0"/>
              </a:rPr>
              <a:t>A distributed computing infrastructure</a:t>
            </a:r>
          </a:p>
          <a:p>
            <a:pPr algn="ctr"/>
            <a:r>
              <a:rPr lang="en-GB" sz="1600" dirty="0">
                <a:solidFill>
                  <a:srgbClr val="15539C"/>
                </a:solidFill>
                <a:latin typeface="Arial" pitchFamily="34" charset="0"/>
                <a:cs typeface="Arial" pitchFamily="34" charset="0"/>
              </a:rPr>
              <a:t>of order of a </a:t>
            </a:r>
            <a:r>
              <a:rPr lang="en-GB" sz="1600" b="1" dirty="0">
                <a:solidFill>
                  <a:srgbClr val="15539C"/>
                </a:solidFill>
                <a:latin typeface="Arial" pitchFamily="34" charset="0"/>
                <a:cs typeface="Arial" pitchFamily="34" charset="0"/>
              </a:rPr>
              <a:t>million cores </a:t>
            </a:r>
            <a:r>
              <a:rPr lang="en-GB" sz="1600" dirty="0">
                <a:solidFill>
                  <a:srgbClr val="15539C"/>
                </a:solidFill>
                <a:latin typeface="Arial" pitchFamily="34" charset="0"/>
                <a:cs typeface="Arial" pitchFamily="34" charset="0"/>
              </a:rPr>
              <a:t>working 24/7</a:t>
            </a:r>
          </a:p>
          <a:p>
            <a:pPr algn="ctr"/>
            <a:r>
              <a:rPr lang="en-GB" sz="1600" dirty="0">
                <a:solidFill>
                  <a:srgbClr val="222268"/>
                </a:solidFill>
                <a:latin typeface="Arial" pitchFamily="34" charset="0"/>
                <a:cs typeface="Arial" pitchFamily="34" charset="0"/>
              </a:rPr>
              <a:t>An average of 60M jobs/month</a:t>
            </a:r>
          </a:p>
          <a:p>
            <a:pPr algn="ctr"/>
            <a:endParaRPr lang="en-GB" sz="1600" dirty="0">
              <a:solidFill>
                <a:srgbClr val="15539C"/>
              </a:solidFill>
              <a:latin typeface="Arial" pitchFamily="34" charset="0"/>
              <a:cs typeface="Arial" pitchFamily="34" charset="0"/>
            </a:endParaRPr>
          </a:p>
          <a:p>
            <a:pPr algn="ctr"/>
            <a:r>
              <a:rPr lang="en-GB" sz="1600" b="1" dirty="0">
                <a:solidFill>
                  <a:srgbClr val="C00000"/>
                </a:solidFill>
                <a:latin typeface="Arial" pitchFamily="34" charset="0"/>
                <a:cs typeface="Arial" pitchFamily="34" charset="0"/>
              </a:rPr>
              <a:t>An continuous data transfer rate of 35 GB/s</a:t>
            </a:r>
          </a:p>
          <a:p>
            <a:pPr algn="ctr"/>
            <a:r>
              <a:rPr lang="en-GB" sz="1600" b="1" dirty="0">
                <a:solidFill>
                  <a:srgbClr val="C00000"/>
                </a:solidFill>
                <a:latin typeface="Arial" pitchFamily="34" charset="0"/>
                <a:cs typeface="Arial" pitchFamily="34" charset="0"/>
              </a:rPr>
              <a:t>(3 PB/day) across the Worldwide LHC Grid (WLCG)</a:t>
            </a:r>
          </a:p>
        </p:txBody>
      </p:sp>
      <p:sp>
        <p:nvSpPr>
          <p:cNvPr id="6" name="Title 5"/>
          <p:cNvSpPr>
            <a:spLocks noGrp="1"/>
          </p:cNvSpPr>
          <p:nvPr>
            <p:ph type="title"/>
          </p:nvPr>
        </p:nvSpPr>
        <p:spPr/>
        <p:txBody>
          <a:bodyPr>
            <a:noAutofit/>
          </a:bodyPr>
          <a:lstStyle/>
          <a:p>
            <a:r>
              <a:rPr lang="en-US" sz="3200" b="1" dirty="0">
                <a:solidFill>
                  <a:schemeClr val="tx2"/>
                </a:solidFill>
              </a:rPr>
              <a:t>The Scale of the LHC Computing Problem</a:t>
            </a:r>
          </a:p>
        </p:txBody>
      </p:sp>
      <p:sp>
        <p:nvSpPr>
          <p:cNvPr id="5" name="Slide Number Placeholder 4"/>
          <p:cNvSpPr>
            <a:spLocks noGrp="1"/>
          </p:cNvSpPr>
          <p:nvPr>
            <p:ph type="sldNum" sz="quarter" idx="4"/>
          </p:nvPr>
        </p:nvSpPr>
        <p:spPr>
          <a:prstGeom prst="rect">
            <a:avLst/>
          </a:prstGeom>
        </p:spPr>
        <p:txBody>
          <a:bodyPr/>
          <a:lstStyle/>
          <a:p>
            <a:fld id="{E05F2C59-C3A7-46C7-91C3-EEC8252EAC77}" type="slidenum">
              <a:rPr lang="en-GB" smtClean="0"/>
              <a:t>38</a:t>
            </a:fld>
            <a:endParaRPr lang="en-GB"/>
          </a:p>
        </p:txBody>
      </p:sp>
      <p:sp>
        <p:nvSpPr>
          <p:cNvPr id="7" name="TextBox 6"/>
          <p:cNvSpPr txBox="1"/>
          <p:nvPr/>
        </p:nvSpPr>
        <p:spPr>
          <a:xfrm>
            <a:off x="5630779" y="1232641"/>
            <a:ext cx="2554597" cy="738662"/>
          </a:xfrm>
          <a:prstGeom prst="rect">
            <a:avLst/>
          </a:prstGeom>
          <a:noFill/>
          <a:ln>
            <a:solidFill>
              <a:schemeClr val="accent1"/>
            </a:solidFill>
          </a:ln>
        </p:spPr>
        <p:txBody>
          <a:bodyPr wrap="square" lIns="91438" tIns="45719" rIns="91438" bIns="45719" rtlCol="0">
            <a:spAutoFit/>
          </a:bodyPr>
          <a:lstStyle/>
          <a:p>
            <a:r>
              <a:rPr lang="en-US" sz="1400" dirty="0"/>
              <a:t>Would put us amongst the top Supercomputers if centrally placed: est. 10-20 </a:t>
            </a:r>
            <a:r>
              <a:rPr lang="en-US" sz="1400" dirty="0" err="1"/>
              <a:t>Pflops</a:t>
            </a:r>
            <a:endParaRPr lang="en-US" sz="1400" dirty="0"/>
          </a:p>
        </p:txBody>
      </p:sp>
      <p:sp>
        <p:nvSpPr>
          <p:cNvPr id="8" name="TextBox 7"/>
          <p:cNvSpPr txBox="1"/>
          <p:nvPr/>
        </p:nvSpPr>
        <p:spPr>
          <a:xfrm>
            <a:off x="5825734" y="2480407"/>
            <a:ext cx="2359642" cy="738662"/>
          </a:xfrm>
          <a:prstGeom prst="rect">
            <a:avLst/>
          </a:prstGeom>
          <a:noFill/>
          <a:ln>
            <a:solidFill>
              <a:schemeClr val="accent1"/>
            </a:solidFill>
          </a:ln>
        </p:spPr>
        <p:txBody>
          <a:bodyPr wrap="square" lIns="91438" tIns="45719" rIns="91438" bIns="45719" rtlCol="0">
            <a:spAutoFit/>
          </a:bodyPr>
          <a:lstStyle/>
          <a:p>
            <a:r>
              <a:rPr lang="en-US" sz="1400" dirty="0"/>
              <a:t>More than 100 PB/month moved and accessed by 10k people </a:t>
            </a:r>
          </a:p>
        </p:txBody>
      </p:sp>
      <p:pic>
        <p:nvPicPr>
          <p:cNvPr id="4" name="Picture 3">
            <a:extLst>
              <a:ext uri="{FF2B5EF4-FFF2-40B4-BE49-F238E27FC236}">
                <a16:creationId xmlns:a16="http://schemas.microsoft.com/office/drawing/2014/main" id="{B11B5ADF-1D8C-9947-93C1-AAD2EE84F484}"/>
              </a:ext>
            </a:extLst>
          </p:cNvPr>
          <p:cNvPicPr>
            <a:picLocks noChangeAspect="1"/>
          </p:cNvPicPr>
          <p:nvPr/>
        </p:nvPicPr>
        <p:blipFill>
          <a:blip r:embed="rId4"/>
          <a:stretch>
            <a:fillRect/>
          </a:stretch>
        </p:blipFill>
        <p:spPr>
          <a:xfrm>
            <a:off x="5380565" y="3077369"/>
            <a:ext cx="2971800" cy="1905000"/>
          </a:xfrm>
          <a:prstGeom prst="rect">
            <a:avLst/>
          </a:prstGeom>
        </p:spPr>
      </p:pic>
      <p:sp>
        <p:nvSpPr>
          <p:cNvPr id="9" name="Date Placeholder 8">
            <a:extLst>
              <a:ext uri="{FF2B5EF4-FFF2-40B4-BE49-F238E27FC236}">
                <a16:creationId xmlns:a16="http://schemas.microsoft.com/office/drawing/2014/main" id="{3A3ED01B-A7AC-1546-A6E7-508CC509DC4D}"/>
              </a:ext>
            </a:extLst>
          </p:cNvPr>
          <p:cNvSpPr>
            <a:spLocks noGrp="1"/>
          </p:cNvSpPr>
          <p:nvPr>
            <p:ph type="dt" sz="half" idx="2"/>
          </p:nvPr>
        </p:nvSpPr>
        <p:spPr/>
        <p:txBody>
          <a:bodyPr/>
          <a:lstStyle/>
          <a:p>
            <a:fld id="{9623FC64-3EBC-4645-9FBD-74F6CC049566}" type="datetime1">
              <a:rPr lang="en-US" smtClean="0"/>
              <a:t>3/4/19</a:t>
            </a:fld>
            <a:endParaRPr lang="en-US" dirty="0"/>
          </a:p>
        </p:txBody>
      </p:sp>
      <p:sp>
        <p:nvSpPr>
          <p:cNvPr id="11" name="Footer Placeholder 10">
            <a:extLst>
              <a:ext uri="{FF2B5EF4-FFF2-40B4-BE49-F238E27FC236}">
                <a16:creationId xmlns:a16="http://schemas.microsoft.com/office/drawing/2014/main" id="{F54F0171-7B61-F941-BB9C-BD342174F6D7}"/>
              </a:ext>
            </a:extLst>
          </p:cNvPr>
          <p:cNvSpPr>
            <a:spLocks noGrp="1"/>
          </p:cNvSpPr>
          <p:nvPr>
            <p:ph type="ftr" sz="quarter" idx="3"/>
          </p:nvPr>
        </p:nvSpPr>
        <p:spPr/>
        <p:txBody>
          <a:bodyPr/>
          <a:lstStyle/>
          <a:p>
            <a:r>
              <a:rPr lang="en-US"/>
              <a:t>Simone.Campana@cern.ch</a:t>
            </a:r>
            <a:endParaRPr lang="en-US" dirty="0"/>
          </a:p>
        </p:txBody>
      </p:sp>
    </p:spTree>
    <p:extLst>
      <p:ext uri="{BB962C8B-B14F-4D97-AF65-F5344CB8AC3E}">
        <p14:creationId xmlns:p14="http://schemas.microsoft.com/office/powerpoint/2010/main" val="3913629742"/>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02614"/>
            <a:ext cx="7358170" cy="4310284"/>
          </a:xfrm>
          <a:prstGeom prst="rect">
            <a:avLst/>
          </a:prstGeom>
        </p:spPr>
      </p:pic>
      <p:sp>
        <p:nvSpPr>
          <p:cNvPr id="2" name="Title 1"/>
          <p:cNvSpPr>
            <a:spLocks noGrp="1"/>
          </p:cNvSpPr>
          <p:nvPr>
            <p:ph type="title"/>
          </p:nvPr>
        </p:nvSpPr>
        <p:spPr>
          <a:xfrm>
            <a:off x="229973" y="0"/>
            <a:ext cx="8226854" cy="705332"/>
          </a:xfrm>
        </p:spPr>
        <p:txBody>
          <a:bodyPr>
            <a:normAutofit fontScale="90000"/>
          </a:bodyPr>
          <a:lstStyle/>
          <a:p>
            <a:r>
              <a:rPr lang="en-US" dirty="0"/>
              <a:t>LHC Schedule</a:t>
            </a:r>
            <a:endParaRPr lang="en-GB" dirty="0"/>
          </a:p>
        </p:txBody>
      </p:sp>
      <p:sp>
        <p:nvSpPr>
          <p:cNvPr id="5" name="Rectangle 4"/>
          <p:cNvSpPr/>
          <p:nvPr/>
        </p:nvSpPr>
        <p:spPr>
          <a:xfrm>
            <a:off x="2631501" y="912736"/>
            <a:ext cx="611086" cy="37423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ight Arrow 5"/>
          <p:cNvSpPr/>
          <p:nvPr/>
        </p:nvSpPr>
        <p:spPr>
          <a:xfrm>
            <a:off x="3256057" y="3487546"/>
            <a:ext cx="1653214" cy="245018"/>
          </a:xfrm>
          <a:prstGeom prst="rightArrow">
            <a:avLst/>
          </a:prstGeom>
          <a:solidFill>
            <a:srgbClr val="C0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7952544" y="810763"/>
            <a:ext cx="628630" cy="295014"/>
          </a:xfrm>
          <a:prstGeom prst="roundRect">
            <a:avLst/>
          </a:prstGeom>
          <a:solidFill>
            <a:srgbClr val="FF6600">
              <a:alpha val="7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Run 3</a:t>
            </a:r>
          </a:p>
        </p:txBody>
      </p:sp>
      <p:sp>
        <p:nvSpPr>
          <p:cNvPr id="10" name="TextBox 9"/>
          <p:cNvSpPr txBox="1"/>
          <p:nvPr/>
        </p:nvSpPr>
        <p:spPr>
          <a:xfrm>
            <a:off x="7749440" y="1103100"/>
            <a:ext cx="1064822" cy="461665"/>
          </a:xfrm>
          <a:prstGeom prst="rect">
            <a:avLst/>
          </a:prstGeom>
          <a:noFill/>
        </p:spPr>
        <p:txBody>
          <a:bodyPr wrap="square" rtlCol="0">
            <a:spAutoFit/>
          </a:bodyPr>
          <a:lstStyle/>
          <a:p>
            <a:r>
              <a:rPr lang="en-US" sz="1200" dirty="0"/>
              <a:t>Alice, </a:t>
            </a:r>
            <a:r>
              <a:rPr lang="en-US" sz="1200" dirty="0" err="1"/>
              <a:t>LHCb</a:t>
            </a:r>
            <a:r>
              <a:rPr lang="en-US" sz="1200" dirty="0"/>
              <a:t> upgrades</a:t>
            </a:r>
          </a:p>
        </p:txBody>
      </p:sp>
      <p:sp>
        <p:nvSpPr>
          <p:cNvPr id="11" name="Rounded Rectangle 10"/>
          <p:cNvSpPr/>
          <p:nvPr/>
        </p:nvSpPr>
        <p:spPr>
          <a:xfrm>
            <a:off x="7952544" y="1929737"/>
            <a:ext cx="628630" cy="295014"/>
          </a:xfrm>
          <a:prstGeom prst="roundRect">
            <a:avLst/>
          </a:prstGeom>
          <a:solidFill>
            <a:srgbClr val="FF6600">
              <a:alpha val="7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Run 4</a:t>
            </a:r>
          </a:p>
        </p:txBody>
      </p:sp>
      <p:sp>
        <p:nvSpPr>
          <p:cNvPr id="12" name="TextBox 11"/>
          <p:cNvSpPr txBox="1"/>
          <p:nvPr/>
        </p:nvSpPr>
        <p:spPr>
          <a:xfrm>
            <a:off x="7743472" y="2325205"/>
            <a:ext cx="1164248" cy="461665"/>
          </a:xfrm>
          <a:prstGeom prst="rect">
            <a:avLst/>
          </a:prstGeom>
          <a:noFill/>
        </p:spPr>
        <p:txBody>
          <a:bodyPr wrap="square" rtlCol="0">
            <a:spAutoFit/>
          </a:bodyPr>
          <a:lstStyle/>
          <a:p>
            <a:r>
              <a:rPr lang="en-US" sz="1200" dirty="0"/>
              <a:t>ATLAS, CMS upgrades</a:t>
            </a:r>
          </a:p>
        </p:txBody>
      </p:sp>
      <p:sp>
        <p:nvSpPr>
          <p:cNvPr id="3" name="Date Placeholder 2"/>
          <p:cNvSpPr>
            <a:spLocks noGrp="1"/>
          </p:cNvSpPr>
          <p:nvPr>
            <p:ph type="dt" sz="half" idx="10"/>
          </p:nvPr>
        </p:nvSpPr>
        <p:spPr/>
        <p:txBody>
          <a:bodyPr/>
          <a:lstStyle/>
          <a:p>
            <a:fld id="{CDD3A985-2745-4C44-AD43-97C3CAD8FC26}" type="datetime1">
              <a:rPr lang="en-US" smtClean="0">
                <a:solidFill>
                  <a:prstClr val="white">
                    <a:tint val="75000"/>
                  </a:prstClr>
                </a:solidFill>
              </a:rPr>
              <a:t>3/4/19</a:t>
            </a:fld>
            <a:endParaRPr lang="en-GB">
              <a:solidFill>
                <a:prstClr val="white">
                  <a:tint val="75000"/>
                </a:prstClr>
              </a:solidFill>
            </a:endParaRPr>
          </a:p>
        </p:txBody>
      </p:sp>
      <p:sp>
        <p:nvSpPr>
          <p:cNvPr id="8" name="Footer Placeholder 7"/>
          <p:cNvSpPr>
            <a:spLocks noGrp="1"/>
          </p:cNvSpPr>
          <p:nvPr>
            <p:ph type="ftr" sz="quarter" idx="11"/>
          </p:nvPr>
        </p:nvSpPr>
        <p:spPr/>
        <p:txBody>
          <a:bodyPr/>
          <a:lstStyle/>
          <a:p>
            <a:r>
              <a:rPr lang="en-GB" dirty="0" err="1">
                <a:solidFill>
                  <a:prstClr val="white">
                    <a:tint val="75000"/>
                  </a:prstClr>
                </a:solidFill>
              </a:rPr>
              <a:t>Simone.Campana@cern.ch</a:t>
            </a:r>
            <a:endParaRPr lang="en-GB"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91B3D924-13CC-496E-AA4F-F01E6CFEC05C}" type="slidenum">
              <a:rPr lang="en-GB" smtClean="0">
                <a:solidFill>
                  <a:prstClr val="white">
                    <a:tint val="75000"/>
                  </a:prstClr>
                </a:solidFill>
              </a:rPr>
              <a:pPr/>
              <a:t>39</a:t>
            </a:fld>
            <a:endParaRPr lang="en-GB">
              <a:solidFill>
                <a:prstClr val="white">
                  <a:tint val="75000"/>
                </a:prstClr>
              </a:solidFill>
            </a:endParaRPr>
          </a:p>
        </p:txBody>
      </p:sp>
      <p:sp>
        <p:nvSpPr>
          <p:cNvPr id="13" name="Oval 12"/>
          <p:cNvSpPr/>
          <p:nvPr/>
        </p:nvSpPr>
        <p:spPr>
          <a:xfrm>
            <a:off x="4154863" y="2608667"/>
            <a:ext cx="1023931" cy="905649"/>
          </a:xfrm>
          <a:prstGeom prst="ellipse">
            <a:avLst/>
          </a:prstGeom>
          <a:noFill/>
          <a:ln w="28575"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5182756" y="3071334"/>
            <a:ext cx="2319508" cy="1082842"/>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610367" y="3934517"/>
            <a:ext cx="1267818" cy="523220"/>
          </a:xfrm>
          <a:prstGeom prst="rect">
            <a:avLst/>
          </a:prstGeom>
          <a:solidFill>
            <a:srgbClr val="660066"/>
          </a:solidFill>
          <a:ln>
            <a:noFill/>
          </a:ln>
        </p:spPr>
        <p:txBody>
          <a:bodyPr wrap="square" rtlCol="0">
            <a:spAutoFit/>
          </a:bodyPr>
          <a:lstStyle/>
          <a:p>
            <a:r>
              <a:rPr lang="en-US" sz="1400" b="1" dirty="0">
                <a:solidFill>
                  <a:schemeClr val="bg1"/>
                </a:solidFill>
              </a:rPr>
              <a:t>O(10) times more events</a:t>
            </a:r>
          </a:p>
        </p:txBody>
      </p:sp>
    </p:spTree>
    <p:extLst>
      <p:ext uri="{BB962C8B-B14F-4D97-AF65-F5344CB8AC3E}">
        <p14:creationId xmlns:p14="http://schemas.microsoft.com/office/powerpoint/2010/main" val="201174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D22D4317-2D62-D843-8FC9-9CA1BBFA1C8A}" type="datetime1">
              <a:rPr lang="en-US" smtClean="0">
                <a:solidFill>
                  <a:srgbClr val="0055A0">
                    <a:tint val="75000"/>
                  </a:srgbClr>
                </a:solidFill>
              </a:rPr>
              <a:t>3/4/19</a:t>
            </a:fld>
            <a:endParaRPr lang="en-US" dirty="0">
              <a:solidFill>
                <a:srgbClr val="0055A0">
                  <a:tint val="75000"/>
                </a:srgbClr>
              </a:solidFill>
            </a:endParaRPr>
          </a:p>
        </p:txBody>
      </p:sp>
      <p:sp>
        <p:nvSpPr>
          <p:cNvPr id="3" name="Footer Placeholder 2"/>
          <p:cNvSpPr>
            <a:spLocks noGrp="1"/>
          </p:cNvSpPr>
          <p:nvPr>
            <p:ph type="ftr" sz="quarter" idx="3"/>
          </p:nvPr>
        </p:nvSpPr>
        <p:spPr/>
        <p:txBody>
          <a:bodyPr/>
          <a:lstStyle/>
          <a:p>
            <a:r>
              <a:rPr lang="en-US">
                <a:solidFill>
                  <a:srgbClr val="0055A0">
                    <a:tint val="75000"/>
                  </a:srgbClr>
                </a:solidFill>
              </a:rPr>
              <a:t>Simone.Campana@cern.ch</a:t>
            </a:r>
            <a:endParaRPr lang="en-US" dirty="0">
              <a:solidFill>
                <a:srgbClr val="0055A0">
                  <a:tint val="75000"/>
                </a:srgbClr>
              </a:solidFill>
            </a:endParaRPr>
          </a:p>
        </p:txBody>
      </p:sp>
      <p:sp>
        <p:nvSpPr>
          <p:cNvPr id="4" name="Slide Number Placeholder 3"/>
          <p:cNvSpPr>
            <a:spLocks noGrp="1"/>
          </p:cNvSpPr>
          <p:nvPr>
            <p:ph type="sldNum" sz="quarter" idx="4"/>
          </p:nvPr>
        </p:nvSpPr>
        <p:spPr/>
        <p:txBody>
          <a:bodyPr/>
          <a:lstStyle/>
          <a:p>
            <a:fld id="{17918391-D411-FE40-AAD7-861AE5233E0E}" type="slidenum">
              <a:rPr lang="en-US" smtClean="0">
                <a:solidFill>
                  <a:srgbClr val="0055A0">
                    <a:tint val="75000"/>
                  </a:srgbClr>
                </a:solidFill>
              </a:rPr>
              <a:pPr/>
              <a:t>4</a:t>
            </a:fld>
            <a:endParaRPr lang="en-US" dirty="0">
              <a:solidFill>
                <a:srgbClr val="0055A0">
                  <a:tint val="75000"/>
                </a:srgbClr>
              </a:solidFill>
            </a:endParaRPr>
          </a:p>
        </p:txBody>
      </p:sp>
      <p:pic>
        <p:nvPicPr>
          <p:cNvPr id="5" name="Picture 4"/>
          <p:cNvPicPr>
            <a:picLocks noChangeAspect="1"/>
          </p:cNvPicPr>
          <p:nvPr/>
        </p:nvPicPr>
        <p:blipFill>
          <a:blip r:embed="rId2"/>
          <a:stretch>
            <a:fillRect/>
          </a:stretch>
        </p:blipFill>
        <p:spPr>
          <a:xfrm>
            <a:off x="2703265" y="708894"/>
            <a:ext cx="6379074" cy="3875933"/>
          </a:xfrm>
          <a:prstGeom prst="rect">
            <a:avLst/>
          </a:prstGeom>
        </p:spPr>
      </p:pic>
      <p:sp>
        <p:nvSpPr>
          <p:cNvPr id="6" name="Title 1"/>
          <p:cNvSpPr txBox="1">
            <a:spLocks/>
          </p:cNvSpPr>
          <p:nvPr/>
        </p:nvSpPr>
        <p:spPr>
          <a:xfrm>
            <a:off x="0" y="0"/>
            <a:ext cx="6928322" cy="540327"/>
          </a:xfrm>
          <a:prstGeom prst="rect">
            <a:avLst/>
          </a:prstGeom>
        </p:spPr>
        <p:txBody>
          <a:bodyPr/>
          <a:lstStyle>
            <a:lvl1pPr algn="l" rtl="0" eaLnBrk="1" latinLnBrk="0" hangingPunct="1">
              <a:spcBef>
                <a:spcPct val="0"/>
              </a:spcBef>
              <a:buNone/>
              <a:defRPr kumimoji="0" sz="4600" kern="1200">
                <a:solidFill>
                  <a:schemeClr val="tx1"/>
                </a:solidFill>
                <a:effectLst>
                  <a:outerShdw blurRad="38100" dist="38100" dir="2700000" algn="tl">
                    <a:srgbClr val="000000">
                      <a:alpha val="43137"/>
                    </a:srgbClr>
                  </a:outerShdw>
                </a:effectLst>
                <a:latin typeface="+mj-lt"/>
                <a:ea typeface="+mj-ea"/>
                <a:cs typeface="+mj-cs"/>
              </a:defRPr>
            </a:lvl1pPr>
          </a:lstStyle>
          <a:p>
            <a:r>
              <a:rPr lang="en-GB" sz="4000" dirty="0">
                <a:solidFill>
                  <a:prstClr val="white"/>
                </a:solidFill>
              </a:rPr>
              <a:t>Evolution of the Universe</a:t>
            </a:r>
          </a:p>
        </p:txBody>
      </p:sp>
      <p:sp>
        <p:nvSpPr>
          <p:cNvPr id="7" name="Rectangle 6"/>
          <p:cNvSpPr/>
          <p:nvPr/>
        </p:nvSpPr>
        <p:spPr>
          <a:xfrm>
            <a:off x="16738" y="3212592"/>
            <a:ext cx="1704110" cy="1930908"/>
          </a:xfrm>
          <a:prstGeom prst="rect">
            <a:avLst/>
          </a:prstGeom>
          <a:noFill/>
          <a:ln>
            <a:solidFill>
              <a:srgbClr val="DDBD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B050"/>
                </a:solidFill>
              </a:rPr>
              <a:t>LHC drivers</a:t>
            </a:r>
          </a:p>
          <a:p>
            <a:pPr algn="ctr"/>
            <a:r>
              <a:rPr lang="en-US" sz="1200" dirty="0">
                <a:solidFill>
                  <a:prstClr val="white"/>
                </a:solidFill>
              </a:rPr>
              <a:t>Test the Standard </a:t>
            </a:r>
          </a:p>
          <a:p>
            <a:pPr algn="ctr"/>
            <a:r>
              <a:rPr lang="en-US" sz="1200" dirty="0">
                <a:solidFill>
                  <a:prstClr val="white"/>
                </a:solidFill>
              </a:rPr>
              <a:t>Model?</a:t>
            </a:r>
          </a:p>
          <a:p>
            <a:pPr algn="ctr"/>
            <a:r>
              <a:rPr lang="en-US" sz="1200" dirty="0">
                <a:solidFill>
                  <a:prstClr val="white"/>
                </a:solidFill>
              </a:rPr>
              <a:t>Dark Matter?</a:t>
            </a:r>
          </a:p>
          <a:p>
            <a:pPr algn="ctr"/>
            <a:r>
              <a:rPr lang="en-US" sz="1200" dirty="0">
                <a:solidFill>
                  <a:prstClr val="white"/>
                </a:solidFill>
              </a:rPr>
              <a:t>Dark Energy?</a:t>
            </a:r>
          </a:p>
          <a:p>
            <a:pPr algn="ctr"/>
            <a:r>
              <a:rPr lang="en-US" sz="1200" dirty="0">
                <a:solidFill>
                  <a:prstClr val="white"/>
                </a:solidFill>
              </a:rPr>
              <a:t>Anti-matter?</a:t>
            </a:r>
          </a:p>
          <a:p>
            <a:pPr algn="ctr"/>
            <a:r>
              <a:rPr lang="en-US" sz="1200" dirty="0">
                <a:solidFill>
                  <a:prstClr val="white"/>
                </a:solidFill>
              </a:rPr>
              <a:t>(Gravity?)</a:t>
            </a:r>
          </a:p>
        </p:txBody>
      </p:sp>
      <p:cxnSp>
        <p:nvCxnSpPr>
          <p:cNvPr id="9" name="Straight Arrow Connector 8"/>
          <p:cNvCxnSpPr>
            <a:stCxn id="7" idx="3"/>
          </p:cNvCxnSpPr>
          <p:nvPr/>
        </p:nvCxnSpPr>
        <p:spPr>
          <a:xfrm flipV="1">
            <a:off x="1720848" y="3425952"/>
            <a:ext cx="2332992" cy="752094"/>
          </a:xfrm>
          <a:prstGeom prst="straightConnector1">
            <a:avLst/>
          </a:prstGeom>
          <a:ln w="38100">
            <a:solidFill>
              <a:srgbClr val="00B050"/>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244340" y="1562100"/>
            <a:ext cx="685800" cy="7620"/>
          </a:xfrm>
          <a:prstGeom prst="straightConnector1">
            <a:avLst/>
          </a:prstGeom>
          <a:ln w="38100">
            <a:solidFill>
              <a:srgbClr val="FF0000"/>
            </a:solidFill>
            <a:headEnd type="stealth"/>
            <a:tailEnd type="stealth"/>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21913"/>
            <a:ext cx="3147060" cy="2417445"/>
          </a:xfrm>
          <a:prstGeom prst="rect">
            <a:avLst/>
          </a:prstGeom>
          <a:ln>
            <a:solidFill>
              <a:schemeClr val="bg1"/>
            </a:solidFill>
          </a:ln>
        </p:spPr>
      </p:pic>
      <p:cxnSp>
        <p:nvCxnSpPr>
          <p:cNvPr id="14" name="Straight Arrow Connector 13"/>
          <p:cNvCxnSpPr/>
          <p:nvPr/>
        </p:nvCxnSpPr>
        <p:spPr>
          <a:xfrm flipV="1">
            <a:off x="3162300" y="1569720"/>
            <a:ext cx="1333500" cy="25908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712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014"/>
            <a:ext cx="8226854" cy="659917"/>
          </a:xfrm>
        </p:spPr>
        <p:txBody>
          <a:bodyPr>
            <a:noAutofit/>
          </a:bodyPr>
          <a:lstStyle/>
          <a:p>
            <a:r>
              <a:rPr lang="en-US" sz="3600" dirty="0"/>
              <a:t>Events at HL-LHC: pile-up</a:t>
            </a:r>
          </a:p>
        </p:txBody>
      </p:sp>
      <p:pic>
        <p:nvPicPr>
          <p:cNvPr id="4" name="Picture 3" descr="Screenshot 2017-09-12 14.57.46.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7126" y="2474839"/>
            <a:ext cx="3331352" cy="2219325"/>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t="12240"/>
          <a:stretch/>
        </p:blipFill>
        <p:spPr>
          <a:xfrm>
            <a:off x="1009550" y="2746481"/>
            <a:ext cx="2933700" cy="1947683"/>
          </a:xfrm>
          <a:prstGeom prst="rect">
            <a:avLst/>
          </a:prstGeom>
        </p:spPr>
      </p:pic>
      <p:sp>
        <p:nvSpPr>
          <p:cNvPr id="6" name="TextBox 5"/>
          <p:cNvSpPr txBox="1"/>
          <p:nvPr/>
        </p:nvSpPr>
        <p:spPr>
          <a:xfrm>
            <a:off x="1494096" y="4282849"/>
            <a:ext cx="2902024" cy="507831"/>
          </a:xfrm>
          <a:prstGeom prst="rect">
            <a:avLst/>
          </a:prstGeom>
          <a:solidFill>
            <a:schemeClr val="accent1"/>
          </a:solidFill>
        </p:spPr>
        <p:txBody>
          <a:bodyPr wrap="square" rtlCol="0">
            <a:spAutoFit/>
          </a:bodyPr>
          <a:lstStyle/>
          <a:p>
            <a:r>
              <a:rPr lang="en-US" sz="1350" dirty="0"/>
              <a:t>CMS: event from 2017 with 78</a:t>
            </a:r>
          </a:p>
          <a:p>
            <a:r>
              <a:rPr lang="en-US" sz="1350" dirty="0"/>
              <a:t>reconstructed vertices</a:t>
            </a:r>
          </a:p>
        </p:txBody>
      </p:sp>
      <p:sp>
        <p:nvSpPr>
          <p:cNvPr id="7" name="TextBox 6"/>
          <p:cNvSpPr txBox="1"/>
          <p:nvPr/>
        </p:nvSpPr>
        <p:spPr>
          <a:xfrm>
            <a:off x="5946240" y="4290625"/>
            <a:ext cx="2687379" cy="507831"/>
          </a:xfrm>
          <a:prstGeom prst="rect">
            <a:avLst/>
          </a:prstGeom>
          <a:solidFill>
            <a:schemeClr val="accent1"/>
          </a:solidFill>
        </p:spPr>
        <p:txBody>
          <a:bodyPr wrap="square" rtlCol="0">
            <a:spAutoFit/>
          </a:bodyPr>
          <a:lstStyle/>
          <a:p>
            <a:r>
              <a:rPr lang="en-US" sz="1350" dirty="0"/>
              <a:t>ATLAS: simulation for HL-LHC </a:t>
            </a:r>
            <a:r>
              <a:rPr lang="en-US" sz="1350"/>
              <a:t>with 200 vertices</a:t>
            </a:r>
            <a:endParaRPr lang="en-US" sz="1350" dirty="0"/>
          </a:p>
        </p:txBody>
      </p:sp>
      <p:sp>
        <p:nvSpPr>
          <p:cNvPr id="8" name="Date Placeholder 7">
            <a:extLst>
              <a:ext uri="{FF2B5EF4-FFF2-40B4-BE49-F238E27FC236}">
                <a16:creationId xmlns:a16="http://schemas.microsoft.com/office/drawing/2014/main" id="{53377813-0A3E-BD4F-B01A-B803FAA62755}"/>
              </a:ext>
            </a:extLst>
          </p:cNvPr>
          <p:cNvSpPr>
            <a:spLocks noGrp="1"/>
          </p:cNvSpPr>
          <p:nvPr>
            <p:ph type="dt" sz="half" idx="2"/>
          </p:nvPr>
        </p:nvSpPr>
        <p:spPr/>
        <p:txBody>
          <a:bodyPr/>
          <a:lstStyle/>
          <a:p>
            <a:fld id="{63495550-B171-FE4E-8401-6DBAF54B90D4}" type="datetime1">
              <a:rPr lang="en-US" smtClean="0"/>
              <a:t>3/4/19</a:t>
            </a:fld>
            <a:endParaRPr lang="en-US" dirty="0"/>
          </a:p>
        </p:txBody>
      </p:sp>
      <p:sp>
        <p:nvSpPr>
          <p:cNvPr id="9" name="Footer Placeholder 8">
            <a:extLst>
              <a:ext uri="{FF2B5EF4-FFF2-40B4-BE49-F238E27FC236}">
                <a16:creationId xmlns:a16="http://schemas.microsoft.com/office/drawing/2014/main" id="{16BF2D8F-9662-9145-9C3D-A2F53958C67C}"/>
              </a:ext>
            </a:extLst>
          </p:cNvPr>
          <p:cNvSpPr>
            <a:spLocks noGrp="1"/>
          </p:cNvSpPr>
          <p:nvPr>
            <p:ph type="ftr" sz="quarter" idx="3"/>
          </p:nvPr>
        </p:nvSpPr>
        <p:spPr/>
        <p:txBody>
          <a:bodyPr/>
          <a:lstStyle/>
          <a:p>
            <a:r>
              <a:rPr lang="en-US"/>
              <a:t>Simone.Campana@cern.ch</a:t>
            </a:r>
            <a:endParaRPr lang="en-US" dirty="0"/>
          </a:p>
        </p:txBody>
      </p:sp>
      <p:sp>
        <p:nvSpPr>
          <p:cNvPr id="10" name="Slide Number Placeholder 9">
            <a:extLst>
              <a:ext uri="{FF2B5EF4-FFF2-40B4-BE49-F238E27FC236}">
                <a16:creationId xmlns:a16="http://schemas.microsoft.com/office/drawing/2014/main" id="{29A5F18F-5BB5-5741-B5A9-8F529B1C34BF}"/>
              </a:ext>
            </a:extLst>
          </p:cNvPr>
          <p:cNvSpPr>
            <a:spLocks noGrp="1"/>
          </p:cNvSpPr>
          <p:nvPr>
            <p:ph type="sldNum" sz="quarter" idx="4"/>
          </p:nvPr>
        </p:nvSpPr>
        <p:spPr/>
        <p:txBody>
          <a:bodyPr/>
          <a:lstStyle/>
          <a:p>
            <a:fld id="{17918391-D411-FE40-AAD7-861AE5233E0E}" type="slidenum">
              <a:rPr lang="en-US" smtClean="0"/>
              <a:pPr/>
              <a:t>40</a:t>
            </a:fld>
            <a:endParaRPr lang="en-US" dirty="0"/>
          </a:p>
        </p:txBody>
      </p:sp>
      <p:cxnSp>
        <p:nvCxnSpPr>
          <p:cNvPr id="69" name="Straight Connector 68"/>
          <p:cNvCxnSpPr>
            <a:stCxn id="76" idx="1"/>
          </p:cNvCxnSpPr>
          <p:nvPr/>
        </p:nvCxnSpPr>
        <p:spPr>
          <a:xfrm flipV="1">
            <a:off x="313755" y="1561676"/>
            <a:ext cx="5947392" cy="11024"/>
          </a:xfrm>
          <a:prstGeom prst="line">
            <a:avLst/>
          </a:prstGeom>
          <a:ln w="571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70" name="Explosion 1 69"/>
          <p:cNvSpPr/>
          <p:nvPr/>
        </p:nvSpPr>
        <p:spPr>
          <a:xfrm>
            <a:off x="2715176" y="1606553"/>
            <a:ext cx="418908" cy="598538"/>
          </a:xfrm>
          <a:prstGeom prst="irregularSeal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1" name="Explosion 1 70"/>
          <p:cNvSpPr/>
          <p:nvPr/>
        </p:nvSpPr>
        <p:spPr>
          <a:xfrm rot="2139265">
            <a:off x="2412941" y="1172248"/>
            <a:ext cx="432495" cy="673936"/>
          </a:xfrm>
          <a:prstGeom prst="irregularSeal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2" name="Explosion 1 71"/>
          <p:cNvSpPr/>
          <p:nvPr/>
        </p:nvSpPr>
        <p:spPr>
          <a:xfrm>
            <a:off x="2984836" y="1095631"/>
            <a:ext cx="510951" cy="498019"/>
          </a:xfrm>
          <a:prstGeom prst="irregularSeal1">
            <a:avLst/>
          </a:prstGeom>
          <a:solidFill>
            <a:srgbClr val="FFFFFF"/>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3" name="Explosion 1 72"/>
          <p:cNvSpPr/>
          <p:nvPr/>
        </p:nvSpPr>
        <p:spPr>
          <a:xfrm rot="1420031">
            <a:off x="3782705" y="1238681"/>
            <a:ext cx="366438" cy="576758"/>
          </a:xfrm>
          <a:prstGeom prst="irregularSeal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4" name="Explosion 1 73"/>
          <p:cNvSpPr/>
          <p:nvPr/>
        </p:nvSpPr>
        <p:spPr>
          <a:xfrm rot="20405384">
            <a:off x="3293055" y="1544993"/>
            <a:ext cx="379465" cy="672875"/>
          </a:xfrm>
          <a:prstGeom prst="irregularSeal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5" name="TextBox 74"/>
          <p:cNvSpPr txBox="1"/>
          <p:nvPr/>
        </p:nvSpPr>
        <p:spPr>
          <a:xfrm>
            <a:off x="6390300" y="1225962"/>
            <a:ext cx="2570820" cy="646323"/>
          </a:xfrm>
          <a:prstGeom prst="rect">
            <a:avLst/>
          </a:prstGeom>
          <a:noFill/>
        </p:spPr>
        <p:txBody>
          <a:bodyPr wrap="square" lIns="91430" tIns="45716" rIns="91430" bIns="45716" rtlCol="0">
            <a:spAutoFit/>
          </a:bodyPr>
          <a:lstStyle/>
          <a:p>
            <a:pPr algn="ctr"/>
            <a:r>
              <a:rPr lang="en-US" b="1" dirty="0">
                <a:cs typeface="Chalkduster"/>
              </a:rPr>
              <a:t>Proton bunches (&gt;10</a:t>
            </a:r>
            <a:r>
              <a:rPr lang="en-US" b="1" baseline="30000" dirty="0">
                <a:cs typeface="Chalkduster"/>
              </a:rPr>
              <a:t>11</a:t>
            </a:r>
            <a:r>
              <a:rPr lang="en-US" b="1" dirty="0">
                <a:cs typeface="Chalkduster"/>
              </a:rPr>
              <a:t> protons/bunch)</a:t>
            </a:r>
          </a:p>
        </p:txBody>
      </p:sp>
      <p:pic>
        <p:nvPicPr>
          <p:cNvPr id="76" name="Picture 75" descr="Untitl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755" y="910806"/>
            <a:ext cx="1771074" cy="1323787"/>
          </a:xfrm>
          <a:prstGeom prst="rect">
            <a:avLst/>
          </a:prstGeom>
        </p:spPr>
      </p:pic>
      <p:pic>
        <p:nvPicPr>
          <p:cNvPr id="77" name="Picture 76" descr="Untitled.png"/>
          <p:cNvPicPr>
            <a:picLocks noChangeAspect="1"/>
          </p:cNvPicPr>
          <p:nvPr/>
        </p:nvPicPr>
        <p:blipFill>
          <a:blip r:embed="rId4" cstate="screen">
            <a:duotone>
              <a:prstClr val="black"/>
              <a:srgbClr val="CC66FF">
                <a:tint val="45000"/>
                <a:satMod val="400000"/>
              </a:srgbClr>
            </a:duotone>
            <a:extLst>
              <a:ext uri="{28A0092B-C50C-407E-A947-70E740481C1C}">
                <a14:useLocalDpi xmlns:a14="http://schemas.microsoft.com/office/drawing/2010/main"/>
              </a:ext>
            </a:extLst>
          </a:blip>
          <a:stretch>
            <a:fillRect/>
          </a:stretch>
        </p:blipFill>
        <p:spPr>
          <a:xfrm flipH="1">
            <a:off x="4306881" y="910806"/>
            <a:ext cx="1771074" cy="1323787"/>
          </a:xfrm>
          <a:prstGeom prst="rect">
            <a:avLst/>
          </a:prstGeom>
        </p:spPr>
      </p:pic>
      <p:sp>
        <p:nvSpPr>
          <p:cNvPr id="78" name="Oval 77"/>
          <p:cNvSpPr/>
          <p:nvPr/>
        </p:nvSpPr>
        <p:spPr>
          <a:xfrm>
            <a:off x="2357259" y="1506988"/>
            <a:ext cx="149744" cy="173300"/>
          </a:xfrm>
          <a:prstGeom prst="ellipse">
            <a:avLst/>
          </a:prstGeom>
          <a:solidFill>
            <a:srgbClr val="026A68"/>
          </a:solidFill>
          <a:ln>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9" name="Oval 78"/>
          <p:cNvSpPr/>
          <p:nvPr/>
        </p:nvSpPr>
        <p:spPr>
          <a:xfrm>
            <a:off x="2523059" y="1346572"/>
            <a:ext cx="149744" cy="173300"/>
          </a:xfrm>
          <a:prstGeom prst="ellipse">
            <a:avLst/>
          </a:prstGeom>
          <a:solidFill>
            <a:srgbClr val="CC66FF"/>
          </a:solidFill>
          <a:ln>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80" name="Oval 79"/>
          <p:cNvSpPr/>
          <p:nvPr/>
        </p:nvSpPr>
        <p:spPr>
          <a:xfrm>
            <a:off x="2736915" y="1806442"/>
            <a:ext cx="149744" cy="173300"/>
          </a:xfrm>
          <a:prstGeom prst="ellipse">
            <a:avLst/>
          </a:prstGeom>
          <a:solidFill>
            <a:schemeClr val="accent6">
              <a:lumMod val="75000"/>
            </a:schemeClr>
          </a:solidFill>
          <a:ln>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81" name="Oval 80"/>
          <p:cNvSpPr/>
          <p:nvPr/>
        </p:nvSpPr>
        <p:spPr>
          <a:xfrm>
            <a:off x="2835875" y="1940122"/>
            <a:ext cx="149744" cy="173300"/>
          </a:xfrm>
          <a:prstGeom prst="ellipse">
            <a:avLst/>
          </a:prstGeom>
          <a:solidFill>
            <a:srgbClr val="B55AE3"/>
          </a:solidFill>
          <a:ln>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82" name="Oval 81"/>
          <p:cNvSpPr/>
          <p:nvPr/>
        </p:nvSpPr>
        <p:spPr>
          <a:xfrm>
            <a:off x="3027842" y="1306934"/>
            <a:ext cx="149744" cy="173300"/>
          </a:xfrm>
          <a:prstGeom prst="ellipse">
            <a:avLst/>
          </a:prstGeom>
          <a:solidFill>
            <a:schemeClr val="accent6">
              <a:lumMod val="75000"/>
            </a:schemeClr>
          </a:solidFill>
          <a:ln w="28575" cmpd="sng">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83" name="Oval 82"/>
          <p:cNvSpPr/>
          <p:nvPr/>
        </p:nvSpPr>
        <p:spPr>
          <a:xfrm>
            <a:off x="3100066" y="1280198"/>
            <a:ext cx="149744" cy="173300"/>
          </a:xfrm>
          <a:prstGeom prst="ellipse">
            <a:avLst/>
          </a:prstGeom>
          <a:solidFill>
            <a:srgbClr val="5F2F77"/>
          </a:solidFill>
          <a:ln w="28575" cmpd="sng">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84" name="Oval 83"/>
          <p:cNvSpPr/>
          <p:nvPr/>
        </p:nvSpPr>
        <p:spPr>
          <a:xfrm>
            <a:off x="3340658" y="1793534"/>
            <a:ext cx="149744" cy="173300"/>
          </a:xfrm>
          <a:prstGeom prst="ellipse">
            <a:avLst/>
          </a:prstGeom>
          <a:solidFill>
            <a:schemeClr val="accent6">
              <a:lumMod val="75000"/>
            </a:schemeClr>
          </a:solidFill>
          <a:ln>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85" name="Oval 84"/>
          <p:cNvSpPr/>
          <p:nvPr/>
        </p:nvSpPr>
        <p:spPr>
          <a:xfrm>
            <a:off x="3439618" y="1953950"/>
            <a:ext cx="149744" cy="173300"/>
          </a:xfrm>
          <a:prstGeom prst="ellipse">
            <a:avLst/>
          </a:prstGeom>
          <a:solidFill>
            <a:srgbClr val="CC66FF"/>
          </a:solidFill>
          <a:ln>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86" name="Oval 85"/>
          <p:cNvSpPr/>
          <p:nvPr/>
        </p:nvSpPr>
        <p:spPr>
          <a:xfrm>
            <a:off x="3787154" y="1531526"/>
            <a:ext cx="149744" cy="173300"/>
          </a:xfrm>
          <a:prstGeom prst="ellipse">
            <a:avLst/>
          </a:prstGeom>
          <a:solidFill>
            <a:srgbClr val="05E5E0"/>
          </a:solidFill>
          <a:ln>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87" name="Oval 86"/>
          <p:cNvSpPr/>
          <p:nvPr/>
        </p:nvSpPr>
        <p:spPr>
          <a:xfrm>
            <a:off x="3886114" y="1397846"/>
            <a:ext cx="149744" cy="173300"/>
          </a:xfrm>
          <a:prstGeom prst="ellipse">
            <a:avLst/>
          </a:prstGeom>
          <a:solidFill>
            <a:srgbClr val="9A4DC1"/>
          </a:solidFill>
          <a:ln>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Tree>
    <p:extLst>
      <p:ext uri="{BB962C8B-B14F-4D97-AF65-F5344CB8AC3E}">
        <p14:creationId xmlns:p14="http://schemas.microsoft.com/office/powerpoint/2010/main" val="4138978548"/>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43000" y="2557630"/>
            <a:ext cx="2968052" cy="2585870"/>
            <a:chOff x="36192" y="0"/>
            <a:chExt cx="2457694" cy="1847976"/>
          </a:xfrm>
        </p:grpSpPr>
        <p:pic>
          <p:nvPicPr>
            <p:cNvPr id="8" name="Picture 7"/>
            <p:cNvPicPr>
              <a:picLocks noChangeAspect="1"/>
            </p:cNvPicPr>
            <p:nvPr/>
          </p:nvPicPr>
          <p:blipFill rotWithShape="1">
            <a:blip r:embed="rId7" cstate="screen">
              <a:extLst>
                <a:ext uri="{28A0092B-C50C-407E-A947-70E740481C1C}">
                  <a14:useLocalDpi xmlns:a14="http://schemas.microsoft.com/office/drawing/2010/main"/>
                </a:ext>
              </a:extLst>
            </a:blip>
            <a:srcRect l="6069" t="13159"/>
            <a:stretch/>
          </p:blipFill>
          <p:spPr>
            <a:xfrm>
              <a:off x="36192" y="0"/>
              <a:ext cx="2457694" cy="1847976"/>
            </a:xfrm>
            <a:prstGeom prst="rect">
              <a:avLst/>
            </a:prstGeom>
          </p:spPr>
        </p:pic>
        <p:sp>
          <p:nvSpPr>
            <p:cNvPr id="9" name="Frame 8"/>
            <p:cNvSpPr/>
            <p:nvPr/>
          </p:nvSpPr>
          <p:spPr>
            <a:xfrm>
              <a:off x="874348" y="706473"/>
              <a:ext cx="196791" cy="201671"/>
            </a:xfrm>
            <a:prstGeom prst="frame">
              <a:avLst>
                <a:gd name="adj1" fmla="val 2722"/>
              </a:avLst>
            </a:prstGeom>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black"/>
                </a:solidFill>
              </a:endParaRPr>
            </a:p>
          </p:txBody>
        </p:sp>
      </p:grpSp>
      <p:grpSp>
        <p:nvGrpSpPr>
          <p:cNvPr id="2" name="Group 1"/>
          <p:cNvGrpSpPr/>
          <p:nvPr/>
        </p:nvGrpSpPr>
        <p:grpSpPr>
          <a:xfrm>
            <a:off x="1143000" y="792065"/>
            <a:ext cx="2968052" cy="2192526"/>
            <a:chOff x="6287045" y="194778"/>
            <a:chExt cx="2616492" cy="2018216"/>
          </a:xfrm>
        </p:grpSpPr>
        <p:pic>
          <p:nvPicPr>
            <p:cNvPr id="11" name="Picture 10" descr="Screen Shot 2015-05-13 at 10.01.24.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87045" y="194778"/>
              <a:ext cx="2616492" cy="2018216"/>
            </a:xfrm>
            <a:prstGeom prst="rect">
              <a:avLst/>
            </a:prstGeom>
          </p:spPr>
        </p:pic>
        <p:sp>
          <p:nvSpPr>
            <p:cNvPr id="12" name="Frame 11"/>
            <p:cNvSpPr/>
            <p:nvPr/>
          </p:nvSpPr>
          <p:spPr>
            <a:xfrm>
              <a:off x="6564260" y="1293119"/>
              <a:ext cx="196791" cy="201671"/>
            </a:xfrm>
            <a:prstGeom prst="frame">
              <a:avLst>
                <a:gd name="adj1" fmla="val 2722"/>
              </a:avLst>
            </a:prstGeom>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black"/>
                </a:solidFill>
              </a:endParaRPr>
            </a:p>
          </p:txBody>
        </p:sp>
      </p:grpSp>
      <p:pic>
        <p:nvPicPr>
          <p:cNvPr id="6" name="SKA-low aerial buildu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111052" y="796496"/>
            <a:ext cx="3889948" cy="2188096"/>
          </a:xfrm>
          <a:prstGeom prst="rect">
            <a:avLst/>
          </a:prstGeom>
        </p:spPr>
      </p:pic>
      <p:sp>
        <p:nvSpPr>
          <p:cNvPr id="5" name="Title 4"/>
          <p:cNvSpPr>
            <a:spLocks noGrp="1"/>
          </p:cNvSpPr>
          <p:nvPr>
            <p:ph type="title"/>
          </p:nvPr>
        </p:nvSpPr>
        <p:spPr/>
        <p:txBody>
          <a:bodyPr>
            <a:normAutofit/>
          </a:bodyPr>
          <a:lstStyle/>
          <a:p>
            <a:r>
              <a:rPr lang="en-US" dirty="0"/>
              <a:t>SKA - HQ in UK; telescopes in AU &amp; SA</a:t>
            </a:r>
          </a:p>
        </p:txBody>
      </p:sp>
      <p:sp>
        <p:nvSpPr>
          <p:cNvPr id="3" name="Text Placeholder 2"/>
          <p:cNvSpPr>
            <a:spLocks noGrp="1"/>
          </p:cNvSpPr>
          <p:nvPr>
            <p:ph type="body" sz="quarter" idx="4294967295"/>
          </p:nvPr>
        </p:nvSpPr>
        <p:spPr>
          <a:xfrm>
            <a:off x="1143000" y="923925"/>
            <a:ext cx="2453879" cy="464344"/>
          </a:xfrm>
          <a:noFill/>
        </p:spPr>
        <p:txBody>
          <a:bodyPr>
            <a:noAutofit/>
          </a:bodyPr>
          <a:lstStyle/>
          <a:p>
            <a:pPr>
              <a:spcBef>
                <a:spcPts val="0"/>
              </a:spcBef>
            </a:pPr>
            <a:r>
              <a:rPr lang="en-GB" sz="1200" dirty="0">
                <a:solidFill>
                  <a:schemeClr val="bg1"/>
                </a:solidFill>
              </a:rPr>
              <a:t>SKA1-LOW: 50 – 350 MHz</a:t>
            </a:r>
          </a:p>
          <a:p>
            <a:pPr>
              <a:spcBef>
                <a:spcPts val="0"/>
              </a:spcBef>
            </a:pPr>
            <a:r>
              <a:rPr lang="en-GB" sz="1200" dirty="0">
                <a:solidFill>
                  <a:schemeClr val="bg1"/>
                </a:solidFill>
              </a:rPr>
              <a:t>Phase 1: ~130,000 antennas </a:t>
            </a:r>
          </a:p>
          <a:p>
            <a:pPr>
              <a:spcBef>
                <a:spcPts val="0"/>
              </a:spcBef>
            </a:pPr>
            <a:r>
              <a:rPr lang="en-GB" sz="1200" dirty="0">
                <a:solidFill>
                  <a:schemeClr val="bg1"/>
                </a:solidFill>
              </a:rPr>
              <a:t>across 65km </a:t>
            </a:r>
          </a:p>
        </p:txBody>
      </p:sp>
      <p:pic>
        <p:nvPicPr>
          <p:cNvPr id="10" name="SKA-mid dish buildu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111051" y="2984592"/>
            <a:ext cx="3889949" cy="2188096"/>
          </a:xfrm>
          <a:prstGeom prst="rect">
            <a:avLst/>
          </a:prstGeom>
        </p:spPr>
      </p:pic>
      <p:sp>
        <p:nvSpPr>
          <p:cNvPr id="13" name="TextBox 12"/>
          <p:cNvSpPr txBox="1"/>
          <p:nvPr/>
        </p:nvSpPr>
        <p:spPr>
          <a:xfrm>
            <a:off x="1205614" y="3009879"/>
            <a:ext cx="2720927" cy="854080"/>
          </a:xfrm>
          <a:prstGeom prst="rect">
            <a:avLst/>
          </a:prstGeom>
          <a:noFill/>
        </p:spPr>
        <p:txBody>
          <a:bodyPr wrap="square" rtlCol="0">
            <a:spAutoFit/>
          </a:bodyPr>
          <a:lstStyle/>
          <a:p>
            <a:r>
              <a:rPr lang="en-GB" sz="1200" b="1" dirty="0">
                <a:solidFill>
                  <a:prstClr val="white"/>
                </a:solidFill>
                <a:latin typeface="Arial" charset="0"/>
                <a:ea typeface="Arial" charset="0"/>
                <a:cs typeface="Arial" charset="0"/>
              </a:rPr>
              <a:t>SKA1-Mid: 350 MHz – 24 GHz</a:t>
            </a:r>
          </a:p>
          <a:p>
            <a:r>
              <a:rPr lang="en-GB" sz="1200" b="1" dirty="0">
                <a:solidFill>
                  <a:prstClr val="white"/>
                </a:solidFill>
                <a:latin typeface="Arial" charset="0"/>
                <a:ea typeface="Arial" charset="0"/>
                <a:cs typeface="Arial" charset="0"/>
              </a:rPr>
              <a:t>Phase 1: 200 15-m dishes across 150 km</a:t>
            </a:r>
          </a:p>
          <a:p>
            <a:endParaRPr lang="en-US" sz="1350" dirty="0">
              <a:solidFill>
                <a:prstClr val="black"/>
              </a:solidFill>
            </a:endParaRPr>
          </a:p>
        </p:txBody>
      </p:sp>
      <p:sp>
        <p:nvSpPr>
          <p:cNvPr id="4" name="TextBox 3"/>
          <p:cNvSpPr txBox="1"/>
          <p:nvPr/>
        </p:nvSpPr>
        <p:spPr>
          <a:xfrm>
            <a:off x="1205614" y="4566419"/>
            <a:ext cx="6264795" cy="646331"/>
          </a:xfrm>
          <a:prstGeom prst="rect">
            <a:avLst/>
          </a:prstGeom>
          <a:noFill/>
        </p:spPr>
        <p:txBody>
          <a:bodyPr wrap="square" rtlCol="0">
            <a:spAutoFit/>
          </a:bodyPr>
          <a:lstStyle/>
          <a:p>
            <a:pPr algn="ctr"/>
            <a:r>
              <a:rPr lang="en-US" dirty="0">
                <a:solidFill>
                  <a:prstClr val="white"/>
                </a:solidFill>
              </a:rPr>
              <a:t>Construction Phase 1: 2018 – 2024</a:t>
            </a:r>
          </a:p>
          <a:p>
            <a:pPr algn="ctr"/>
            <a:r>
              <a:rPr lang="en-US" dirty="0">
                <a:solidFill>
                  <a:prstClr val="white"/>
                </a:solidFill>
              </a:rPr>
              <a:t>                     Phase 2: mid-2020’s</a:t>
            </a:r>
            <a:endParaRPr lang="en-US" dirty="0">
              <a:solidFill>
                <a:prstClr val="black"/>
              </a:solidFill>
            </a:endParaRPr>
          </a:p>
        </p:txBody>
      </p:sp>
      <p:sp>
        <p:nvSpPr>
          <p:cNvPr id="14" name="Footer Placeholder 13">
            <a:extLst>
              <a:ext uri="{FF2B5EF4-FFF2-40B4-BE49-F238E27FC236}">
                <a16:creationId xmlns:a16="http://schemas.microsoft.com/office/drawing/2014/main" id="{AC46F6AA-5F39-F84B-9614-E0905BF342DD}"/>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80395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60" fill="hold"/>
                                        <p:tgtEl>
                                          <p:spTgt spid="6"/>
                                        </p:tgtEl>
                                      </p:cBhvr>
                                    </p:cmd>
                                  </p:childTnLst>
                                </p:cTn>
                              </p:par>
                            </p:childTnLst>
                          </p:cTn>
                        </p:par>
                        <p:par>
                          <p:cTn id="7" fill="hold">
                            <p:stCondLst>
                              <p:cond delay="9160"/>
                            </p:stCondLst>
                            <p:childTnLst>
                              <p:par>
                                <p:cTn id="8" presetID="1" presetClass="mediacall" presetSubtype="0" fill="hold" nodeType="afterEffect">
                                  <p:stCondLst>
                                    <p:cond delay="0"/>
                                  </p:stCondLst>
                                  <p:childTnLst>
                                    <p:cmd type="call" cmd="playFrom(0.0)">
                                      <p:cBhvr>
                                        <p:cTn id="9" dur="143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mute="1">
                <p:cTn id="15" repeatCount="indefinite"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video>
              <p:cMediaNode vol="80000">
                <p:cTn id="21" repeatCount="indefinite" fill="hold" display="0">
                  <p:stCondLst>
                    <p:cond delay="indefinite"/>
                  </p:stCondLst>
                </p:cTn>
                <p:tgtEl>
                  <p:spTgt spid="10"/>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ight Arrow 41"/>
          <p:cNvSpPr/>
          <p:nvPr/>
        </p:nvSpPr>
        <p:spPr>
          <a:xfrm>
            <a:off x="1743913" y="4001954"/>
            <a:ext cx="615440"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5" name="Right Arrow 34"/>
          <p:cNvSpPr/>
          <p:nvPr/>
        </p:nvSpPr>
        <p:spPr>
          <a:xfrm>
            <a:off x="3881810" y="2758232"/>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6" name="Title 5"/>
          <p:cNvSpPr>
            <a:spLocks noGrp="1"/>
          </p:cNvSpPr>
          <p:nvPr>
            <p:ph type="title"/>
          </p:nvPr>
        </p:nvSpPr>
        <p:spPr/>
        <p:txBody>
          <a:bodyPr/>
          <a:lstStyle/>
          <a:p>
            <a:r>
              <a:rPr lang="en-US" dirty="0"/>
              <a:t>SKA Data Acquisition System Overview</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140" y="1639807"/>
            <a:ext cx="1504556" cy="1058204"/>
          </a:xfrm>
          <a:prstGeom prst="rect">
            <a:avLst/>
          </a:prstGeom>
        </p:spPr>
      </p:pic>
      <p:pic>
        <p:nvPicPr>
          <p:cNvPr id="8" name="Picture 7" descr="dish_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2774" y="727136"/>
            <a:ext cx="1580957" cy="1117185"/>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3580" y="3077057"/>
            <a:ext cx="1406250" cy="740625"/>
          </a:xfrm>
          <a:prstGeom prst="rect">
            <a:avLst/>
          </a:prstGeom>
        </p:spPr>
      </p:pic>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30898" y="1827183"/>
            <a:ext cx="1331977" cy="726849"/>
          </a:xfrm>
          <a:prstGeom prst="rect">
            <a:avLst/>
          </a:prstGeom>
        </p:spPr>
      </p:pic>
      <p:pic>
        <p:nvPicPr>
          <p:cNvPr id="12" name="Picture 1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58533" y="3799413"/>
            <a:ext cx="678947" cy="1043317"/>
          </a:xfrm>
          <a:prstGeom prst="rect">
            <a:avLst/>
          </a:prstGeom>
        </p:spPr>
      </p:pic>
      <p:pic>
        <p:nvPicPr>
          <p:cNvPr id="13"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72011" y="2527293"/>
            <a:ext cx="1375814" cy="916313"/>
          </a:xfrm>
          <a:prstGeom prst="rect">
            <a:avLst/>
          </a:prstGeom>
        </p:spPr>
      </p:pic>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10885" y="1628542"/>
            <a:ext cx="1140677" cy="1140677"/>
          </a:xfrm>
          <a:prstGeom prst="rect">
            <a:avLst/>
          </a:prstGeom>
        </p:spPr>
      </p:pic>
      <p:sp>
        <p:nvSpPr>
          <p:cNvPr id="24" name="Bent Arrow 23"/>
          <p:cNvSpPr/>
          <p:nvPr/>
        </p:nvSpPr>
        <p:spPr>
          <a:xfrm rot="5400000">
            <a:off x="2786960" y="981039"/>
            <a:ext cx="610362" cy="102684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black"/>
              </a:solidFill>
            </a:endParaRPr>
          </a:p>
        </p:txBody>
      </p:sp>
      <p:sp>
        <p:nvSpPr>
          <p:cNvPr id="25" name="Bent Arrow 24"/>
          <p:cNvSpPr/>
          <p:nvPr/>
        </p:nvSpPr>
        <p:spPr>
          <a:xfrm rot="16200000" flipV="1">
            <a:off x="2739331" y="3359348"/>
            <a:ext cx="858326" cy="102684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black"/>
              </a:solidFill>
            </a:endParaRPr>
          </a:p>
        </p:txBody>
      </p:sp>
      <p:sp>
        <p:nvSpPr>
          <p:cNvPr id="26" name="Right Arrow 25"/>
          <p:cNvSpPr/>
          <p:nvPr/>
        </p:nvSpPr>
        <p:spPr>
          <a:xfrm>
            <a:off x="3881810" y="2030580"/>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8" name="Right Arrow 27"/>
          <p:cNvSpPr/>
          <p:nvPr/>
        </p:nvSpPr>
        <p:spPr>
          <a:xfrm>
            <a:off x="5915458" y="2022217"/>
            <a:ext cx="615440"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28304" y="2553352"/>
            <a:ext cx="1302626" cy="862835"/>
          </a:xfrm>
          <a:prstGeom prst="rect">
            <a:avLst/>
          </a:prstGeom>
        </p:spPr>
      </p:pic>
      <p:pic>
        <p:nvPicPr>
          <p:cNvPr id="31" name="Picture 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2198575" y="4007215"/>
            <a:ext cx="1016735" cy="639501"/>
          </a:xfrm>
          <a:prstGeom prst="rect">
            <a:avLst/>
          </a:prstGeom>
        </p:spPr>
      </p:pic>
      <p:pic>
        <p:nvPicPr>
          <p:cNvPr id="32" name="Picture 31"/>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582344" y="974420"/>
            <a:ext cx="1318833" cy="684323"/>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623979" y="2499849"/>
            <a:ext cx="1291479" cy="916337"/>
          </a:xfrm>
          <a:prstGeom prst="rect">
            <a:avLst/>
          </a:prstGeom>
        </p:spPr>
      </p:pic>
      <p:pic>
        <p:nvPicPr>
          <p:cNvPr id="9" name="Picture 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72011" y="1799641"/>
            <a:ext cx="1390418" cy="727652"/>
          </a:xfrm>
          <a:prstGeom prst="rect">
            <a:avLst/>
          </a:prstGeom>
        </p:spPr>
      </p:pic>
      <p:cxnSp>
        <p:nvCxnSpPr>
          <p:cNvPr id="37" name="Straight Arrow Connector 36"/>
          <p:cNvCxnSpPr/>
          <p:nvPr/>
        </p:nvCxnSpPr>
        <p:spPr>
          <a:xfrm flipH="1">
            <a:off x="4159677" y="1639807"/>
            <a:ext cx="436949" cy="187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589983" y="1099537"/>
            <a:ext cx="1992362" cy="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flipV="1">
            <a:off x="2626392" y="1542684"/>
            <a:ext cx="1955952" cy="1820713"/>
          </a:xfrm>
          <a:prstGeom prst="bentConnector3">
            <a:avLst>
              <a:gd name="adj1" fmla="val 957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915458" y="1637695"/>
            <a:ext cx="612845" cy="206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7" idx="0"/>
          </p:cNvCxnSpPr>
          <p:nvPr/>
        </p:nvCxnSpPr>
        <p:spPr>
          <a:xfrm flipH="1">
            <a:off x="5241761" y="1639807"/>
            <a:ext cx="24658" cy="15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518210" y="1189279"/>
            <a:ext cx="915572" cy="300082"/>
          </a:xfrm>
          <a:prstGeom prst="rect">
            <a:avLst/>
          </a:prstGeom>
          <a:noFill/>
        </p:spPr>
        <p:txBody>
          <a:bodyPr wrap="none" rtlCol="0">
            <a:spAutoFit/>
          </a:bodyPr>
          <a:lstStyle/>
          <a:p>
            <a:r>
              <a:rPr lang="en-US" sz="1350" dirty="0">
                <a:solidFill>
                  <a:prstClr val="black"/>
                </a:solidFill>
              </a:rPr>
              <a:t>8.8 </a:t>
            </a:r>
            <a:r>
              <a:rPr lang="en-US" sz="1350" dirty="0" err="1">
                <a:solidFill>
                  <a:prstClr val="black"/>
                </a:solidFill>
              </a:rPr>
              <a:t>Tbits</a:t>
            </a:r>
            <a:r>
              <a:rPr lang="en-US" sz="1350" dirty="0">
                <a:solidFill>
                  <a:prstClr val="black"/>
                </a:solidFill>
              </a:rPr>
              <a:t>/s</a:t>
            </a:r>
          </a:p>
        </p:txBody>
      </p:sp>
      <p:sp>
        <p:nvSpPr>
          <p:cNvPr id="27" name="TextBox 26"/>
          <p:cNvSpPr txBox="1"/>
          <p:nvPr/>
        </p:nvSpPr>
        <p:spPr>
          <a:xfrm>
            <a:off x="3604367" y="3730510"/>
            <a:ext cx="915572" cy="300082"/>
          </a:xfrm>
          <a:prstGeom prst="rect">
            <a:avLst/>
          </a:prstGeom>
          <a:noFill/>
        </p:spPr>
        <p:txBody>
          <a:bodyPr wrap="none" rtlCol="0">
            <a:spAutoFit/>
          </a:bodyPr>
          <a:lstStyle/>
          <a:p>
            <a:r>
              <a:rPr lang="en-US" sz="1350" dirty="0">
                <a:solidFill>
                  <a:prstClr val="black"/>
                </a:solidFill>
              </a:rPr>
              <a:t>7.2 </a:t>
            </a:r>
            <a:r>
              <a:rPr lang="en-US" sz="1350" dirty="0" err="1">
                <a:solidFill>
                  <a:prstClr val="black"/>
                </a:solidFill>
              </a:rPr>
              <a:t>Tbits</a:t>
            </a:r>
            <a:r>
              <a:rPr lang="en-US" sz="1350" dirty="0">
                <a:solidFill>
                  <a:prstClr val="black"/>
                </a:solidFill>
              </a:rPr>
              <a:t>/s</a:t>
            </a:r>
          </a:p>
        </p:txBody>
      </p:sp>
      <p:sp>
        <p:nvSpPr>
          <p:cNvPr id="29" name="TextBox 28"/>
          <p:cNvSpPr txBox="1"/>
          <p:nvPr/>
        </p:nvSpPr>
        <p:spPr>
          <a:xfrm>
            <a:off x="5864323" y="2341301"/>
            <a:ext cx="630528" cy="715581"/>
          </a:xfrm>
          <a:prstGeom prst="rect">
            <a:avLst/>
          </a:prstGeom>
          <a:noFill/>
        </p:spPr>
        <p:txBody>
          <a:bodyPr wrap="square" rtlCol="0">
            <a:spAutoFit/>
          </a:bodyPr>
          <a:lstStyle/>
          <a:p>
            <a:pPr algn="ctr"/>
            <a:r>
              <a:rPr lang="en-US" sz="1350" dirty="0">
                <a:solidFill>
                  <a:prstClr val="black"/>
                </a:solidFill>
              </a:rPr>
              <a:t>2x 5 </a:t>
            </a:r>
            <a:r>
              <a:rPr lang="en-US" sz="1350" dirty="0" err="1">
                <a:solidFill>
                  <a:prstClr val="black"/>
                </a:solidFill>
              </a:rPr>
              <a:t>Tbits</a:t>
            </a:r>
            <a:r>
              <a:rPr lang="en-US" sz="1350" dirty="0">
                <a:solidFill>
                  <a:prstClr val="black"/>
                </a:solidFill>
              </a:rPr>
              <a:t>/s</a:t>
            </a:r>
          </a:p>
        </p:txBody>
      </p:sp>
      <p:sp>
        <p:nvSpPr>
          <p:cNvPr id="33" name="TextBox 32"/>
          <p:cNvSpPr txBox="1"/>
          <p:nvPr/>
        </p:nvSpPr>
        <p:spPr>
          <a:xfrm>
            <a:off x="4777868" y="3443605"/>
            <a:ext cx="878767" cy="300082"/>
          </a:xfrm>
          <a:prstGeom prst="rect">
            <a:avLst/>
          </a:prstGeom>
          <a:noFill/>
        </p:spPr>
        <p:txBody>
          <a:bodyPr wrap="none" rtlCol="0">
            <a:spAutoFit/>
          </a:bodyPr>
          <a:lstStyle/>
          <a:p>
            <a:r>
              <a:rPr lang="en-US" sz="1350" dirty="0">
                <a:solidFill>
                  <a:prstClr val="black"/>
                </a:solidFill>
              </a:rPr>
              <a:t>~50 </a:t>
            </a:r>
            <a:r>
              <a:rPr lang="en-US" sz="1350" dirty="0" err="1">
                <a:solidFill>
                  <a:prstClr val="black"/>
                </a:solidFill>
              </a:rPr>
              <a:t>PFlop</a:t>
            </a:r>
            <a:endParaRPr lang="en-US" sz="1350" dirty="0">
              <a:solidFill>
                <a:prstClr val="black"/>
              </a:solidFill>
            </a:endParaRPr>
          </a:p>
        </p:txBody>
      </p:sp>
      <p:sp>
        <p:nvSpPr>
          <p:cNvPr id="34" name="TextBox 33"/>
          <p:cNvSpPr txBox="1"/>
          <p:nvPr/>
        </p:nvSpPr>
        <p:spPr>
          <a:xfrm>
            <a:off x="6731688" y="3440764"/>
            <a:ext cx="966931" cy="300082"/>
          </a:xfrm>
          <a:prstGeom prst="rect">
            <a:avLst/>
          </a:prstGeom>
          <a:noFill/>
        </p:spPr>
        <p:txBody>
          <a:bodyPr wrap="none" rtlCol="0">
            <a:spAutoFit/>
          </a:bodyPr>
          <a:lstStyle/>
          <a:p>
            <a:r>
              <a:rPr lang="en-US" sz="1350" dirty="0">
                <a:solidFill>
                  <a:prstClr val="black"/>
                </a:solidFill>
              </a:rPr>
              <a:t>~250 </a:t>
            </a:r>
            <a:r>
              <a:rPr lang="en-US" sz="1350" dirty="0" err="1">
                <a:solidFill>
                  <a:prstClr val="black"/>
                </a:solidFill>
              </a:rPr>
              <a:t>PFlop</a:t>
            </a:r>
            <a:endParaRPr lang="en-US" sz="1350" dirty="0">
              <a:solidFill>
                <a:prstClr val="black"/>
              </a:solidFill>
            </a:endParaRPr>
          </a:p>
        </p:txBody>
      </p:sp>
      <p:sp>
        <p:nvSpPr>
          <p:cNvPr id="36" name="Right Arrow 35"/>
          <p:cNvSpPr/>
          <p:nvPr/>
        </p:nvSpPr>
        <p:spPr>
          <a:xfrm>
            <a:off x="5935258" y="2765111"/>
            <a:ext cx="615440"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grpSp>
        <p:nvGrpSpPr>
          <p:cNvPr id="3" name="Group 2"/>
          <p:cNvGrpSpPr/>
          <p:nvPr/>
        </p:nvGrpSpPr>
        <p:grpSpPr>
          <a:xfrm>
            <a:off x="6159524" y="3742341"/>
            <a:ext cx="1671406" cy="1054873"/>
            <a:chOff x="6688698" y="4989789"/>
            <a:chExt cx="2228541" cy="1406498"/>
          </a:xfrm>
        </p:grpSpPr>
        <p:sp>
          <p:nvSpPr>
            <p:cNvPr id="39" name="Right Arrow 38"/>
            <p:cNvSpPr/>
            <p:nvPr/>
          </p:nvSpPr>
          <p:spPr>
            <a:xfrm rot="5400000">
              <a:off x="7775800" y="5020494"/>
              <a:ext cx="546042"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40" name="TextBox 39"/>
            <p:cNvSpPr txBox="1"/>
            <p:nvPr/>
          </p:nvSpPr>
          <p:spPr>
            <a:xfrm>
              <a:off x="6688698" y="5059886"/>
              <a:ext cx="1171689" cy="400109"/>
            </a:xfrm>
            <a:prstGeom prst="rect">
              <a:avLst/>
            </a:prstGeom>
            <a:noFill/>
          </p:spPr>
          <p:txBody>
            <a:bodyPr wrap="none" rtlCol="0">
              <a:spAutoFit/>
            </a:bodyPr>
            <a:lstStyle/>
            <a:p>
              <a:r>
                <a:rPr lang="en-US" sz="1350" dirty="0">
                  <a:solidFill>
                    <a:prstClr val="black"/>
                  </a:solidFill>
                </a:rPr>
                <a:t>300 PB/</a:t>
              </a:r>
              <a:r>
                <a:rPr lang="en-US" sz="1350" dirty="0" err="1">
                  <a:solidFill>
                    <a:prstClr val="black"/>
                  </a:solidFill>
                </a:rPr>
                <a:t>yr</a:t>
              </a:r>
              <a:endParaRPr lang="en-US" sz="1350" dirty="0">
                <a:solidFill>
                  <a:prstClr val="black"/>
                </a:solidFill>
              </a:endParaRPr>
            </a:p>
          </p:txBody>
        </p:sp>
        <p:sp>
          <p:nvSpPr>
            <p:cNvPr id="41" name="TextBox 40"/>
            <p:cNvSpPr txBox="1"/>
            <p:nvPr/>
          </p:nvSpPr>
          <p:spPr>
            <a:xfrm>
              <a:off x="7180405" y="5657623"/>
              <a:ext cx="1736834" cy="738664"/>
            </a:xfrm>
            <a:prstGeom prst="rect">
              <a:avLst/>
            </a:prstGeom>
            <a:noFill/>
          </p:spPr>
          <p:txBody>
            <a:bodyPr wrap="square" rtlCol="0">
              <a:spAutoFit/>
            </a:bodyPr>
            <a:lstStyle/>
            <a:p>
              <a:pPr algn="ctr"/>
              <a:r>
                <a:rPr lang="en-US" sz="1500" b="1" dirty="0">
                  <a:solidFill>
                    <a:prstClr val="black"/>
                  </a:solidFill>
                </a:rPr>
                <a:t>SKA Regional </a:t>
              </a:r>
              <a:r>
                <a:rPr lang="en-US" sz="1500" b="1" dirty="0" err="1">
                  <a:solidFill>
                    <a:prstClr val="black"/>
                  </a:solidFill>
                </a:rPr>
                <a:t>Centres</a:t>
              </a:r>
              <a:endParaRPr lang="en-US" sz="1500" b="1" dirty="0">
                <a:solidFill>
                  <a:prstClr val="black"/>
                </a:solidFill>
              </a:endParaRPr>
            </a:p>
          </p:txBody>
        </p:sp>
      </p:grpSp>
      <p:sp>
        <p:nvSpPr>
          <p:cNvPr id="43" name="TextBox 42"/>
          <p:cNvSpPr txBox="1"/>
          <p:nvPr/>
        </p:nvSpPr>
        <p:spPr>
          <a:xfrm>
            <a:off x="1688664" y="4411200"/>
            <a:ext cx="847344" cy="276999"/>
          </a:xfrm>
          <a:prstGeom prst="rect">
            <a:avLst/>
          </a:prstGeom>
          <a:noFill/>
        </p:spPr>
        <p:txBody>
          <a:bodyPr wrap="square" rtlCol="0">
            <a:spAutoFit/>
          </a:bodyPr>
          <a:lstStyle/>
          <a:p>
            <a:pPr algn="ctr"/>
            <a:r>
              <a:rPr lang="en-US" sz="1200">
                <a:solidFill>
                  <a:prstClr val="black"/>
                </a:solidFill>
              </a:rPr>
              <a:t>2 </a:t>
            </a:r>
            <a:r>
              <a:rPr lang="en-US" sz="1200" dirty="0" err="1">
                <a:solidFill>
                  <a:prstClr val="black"/>
                </a:solidFill>
              </a:rPr>
              <a:t>Pbits</a:t>
            </a:r>
            <a:r>
              <a:rPr lang="en-US" sz="1200" dirty="0">
                <a:solidFill>
                  <a:prstClr val="black"/>
                </a:solidFill>
              </a:rPr>
              <a:t>/s</a:t>
            </a:r>
          </a:p>
        </p:txBody>
      </p:sp>
      <p:sp>
        <p:nvSpPr>
          <p:cNvPr id="4" name="Footer Placeholder 3">
            <a:extLst>
              <a:ext uri="{FF2B5EF4-FFF2-40B4-BE49-F238E27FC236}">
                <a16:creationId xmlns:a16="http://schemas.microsoft.com/office/drawing/2014/main" id="{DF7AE7AE-CD9E-DE42-A6FB-9715FC1A7A47}"/>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62557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par>
                                <p:cTn id="11" presetID="9"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par>
                                <p:cTn id="14" presetID="9"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dissolve">
                                      <p:cBhvr>
                                        <p:cTn id="16" dur="500"/>
                                        <p:tgtEl>
                                          <p:spTgt spid="68"/>
                                        </p:tgtEl>
                                      </p:cBhvr>
                                    </p:animEffect>
                                  </p:childTnLst>
                                </p:cTn>
                              </p:par>
                              <p:par>
                                <p:cTn id="17" presetID="9"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dissolve">
                                      <p:cBhvr>
                                        <p:cTn id="19" dur="500"/>
                                        <p:tgtEl>
                                          <p:spTgt spid="56"/>
                                        </p:tgtEl>
                                      </p:cBhvr>
                                    </p:animEffect>
                                  </p:childTnLst>
                                </p:cTn>
                              </p:par>
                              <p:par>
                                <p:cTn id="20" presetID="9"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Regional Centre Concept:</a:t>
            </a:r>
            <a:endParaRPr lang="en-US" dirty="0"/>
          </a:p>
        </p:txBody>
      </p:sp>
      <p:grpSp>
        <p:nvGrpSpPr>
          <p:cNvPr id="5" name="Group 4"/>
          <p:cNvGrpSpPr/>
          <p:nvPr/>
        </p:nvGrpSpPr>
        <p:grpSpPr>
          <a:xfrm>
            <a:off x="2054121" y="2870158"/>
            <a:ext cx="1155009" cy="698034"/>
            <a:chOff x="4787857" y="5030016"/>
            <a:chExt cx="1540012" cy="930712"/>
          </a:xfrm>
        </p:grpSpPr>
        <p:sp>
          <p:nvSpPr>
            <p:cNvPr id="6" name="Oval 5"/>
            <p:cNvSpPr/>
            <p:nvPr/>
          </p:nvSpPr>
          <p:spPr>
            <a:xfrm>
              <a:off x="4787857" y="5030016"/>
              <a:ext cx="1540012" cy="930712"/>
            </a:xfrm>
            <a:prstGeom prst="ellipse">
              <a:avLst/>
            </a:prstGeom>
            <a:solidFill>
              <a:srgbClr val="FFF2CC"/>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prstClr val="white"/>
                </a:solidFill>
              </a:endParaRPr>
            </a:p>
          </p:txBody>
        </p:sp>
        <p:sp>
          <p:nvSpPr>
            <p:cNvPr id="7" name="TextBox 97"/>
            <p:cNvSpPr txBox="1"/>
            <p:nvPr/>
          </p:nvSpPr>
          <p:spPr>
            <a:xfrm>
              <a:off x="4861832" y="5085667"/>
              <a:ext cx="1392063" cy="861775"/>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dirty="0">
                  <a:solidFill>
                    <a:prstClr val="black"/>
                  </a:solidFill>
                </a:rPr>
                <a:t>Science Processing  Centre</a:t>
              </a:r>
            </a:p>
          </p:txBody>
        </p:sp>
      </p:grpSp>
      <p:grpSp>
        <p:nvGrpSpPr>
          <p:cNvPr id="8" name="Group 7"/>
          <p:cNvGrpSpPr/>
          <p:nvPr/>
        </p:nvGrpSpPr>
        <p:grpSpPr>
          <a:xfrm>
            <a:off x="2054120" y="1545951"/>
            <a:ext cx="1155009" cy="698034"/>
            <a:chOff x="4787857" y="5030016"/>
            <a:chExt cx="1540012" cy="930712"/>
          </a:xfrm>
        </p:grpSpPr>
        <p:sp>
          <p:nvSpPr>
            <p:cNvPr id="9" name="Oval 8"/>
            <p:cNvSpPr/>
            <p:nvPr/>
          </p:nvSpPr>
          <p:spPr>
            <a:xfrm>
              <a:off x="4787857" y="5030016"/>
              <a:ext cx="1540012" cy="930712"/>
            </a:xfrm>
            <a:prstGeom prst="ellipse">
              <a:avLst/>
            </a:prstGeom>
            <a:solidFill>
              <a:srgbClr val="FFF2CC"/>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prstClr val="white"/>
                </a:solidFill>
              </a:endParaRPr>
            </a:p>
          </p:txBody>
        </p:sp>
        <p:sp>
          <p:nvSpPr>
            <p:cNvPr id="10" name="TextBox 97"/>
            <p:cNvSpPr txBox="1"/>
            <p:nvPr/>
          </p:nvSpPr>
          <p:spPr>
            <a:xfrm>
              <a:off x="4861832" y="5085667"/>
              <a:ext cx="1392063" cy="861775"/>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dirty="0">
                  <a:solidFill>
                    <a:prstClr val="black"/>
                  </a:solidFill>
                </a:rPr>
                <a:t>Science Processing  Centre</a:t>
              </a:r>
            </a:p>
          </p:txBody>
        </p:sp>
      </p:grpSp>
      <p:sp>
        <p:nvSpPr>
          <p:cNvPr id="11" name="TextBox 10"/>
          <p:cNvSpPr txBox="1"/>
          <p:nvPr/>
        </p:nvSpPr>
        <p:spPr>
          <a:xfrm>
            <a:off x="4173344" y="1232210"/>
            <a:ext cx="797312" cy="507831"/>
          </a:xfrm>
          <a:prstGeom prst="rect">
            <a:avLst/>
          </a:prstGeom>
          <a:solidFill>
            <a:schemeClr val="accent3">
              <a:lumMod val="20000"/>
              <a:lumOff val="80000"/>
            </a:schemeClr>
          </a:solidFill>
          <a:ln w="19050">
            <a:solidFill>
              <a:schemeClr val="accent3">
                <a:lumMod val="50000"/>
              </a:schemeClr>
            </a:solidFill>
          </a:ln>
        </p:spPr>
        <p:txBody>
          <a:bodyPr wrap="square" rtlCol="0">
            <a:spAutoFit/>
          </a:bodyPr>
          <a:lstStyle/>
          <a:p>
            <a:pPr algn="ctr"/>
            <a:r>
              <a:rPr lang="en-GB" sz="1350" dirty="0">
                <a:solidFill>
                  <a:prstClr val="black"/>
                </a:solidFill>
              </a:rPr>
              <a:t>Regional Centre 1</a:t>
            </a:r>
          </a:p>
        </p:txBody>
      </p:sp>
      <p:sp>
        <p:nvSpPr>
          <p:cNvPr id="12" name="TextBox 11"/>
          <p:cNvSpPr txBox="1"/>
          <p:nvPr/>
        </p:nvSpPr>
        <p:spPr>
          <a:xfrm>
            <a:off x="4173343" y="2017195"/>
            <a:ext cx="797312" cy="507831"/>
          </a:xfrm>
          <a:prstGeom prst="rect">
            <a:avLst/>
          </a:prstGeom>
          <a:solidFill>
            <a:schemeClr val="accent3">
              <a:lumMod val="20000"/>
              <a:lumOff val="80000"/>
            </a:schemeClr>
          </a:solidFill>
          <a:ln w="19050">
            <a:solidFill>
              <a:schemeClr val="accent3">
                <a:lumMod val="50000"/>
              </a:schemeClr>
            </a:solidFill>
          </a:ln>
        </p:spPr>
        <p:txBody>
          <a:bodyPr wrap="square" rtlCol="0">
            <a:spAutoFit/>
          </a:bodyPr>
          <a:lstStyle/>
          <a:p>
            <a:pPr algn="ctr"/>
            <a:r>
              <a:rPr lang="en-GB" sz="1350" dirty="0">
                <a:solidFill>
                  <a:prstClr val="black"/>
                </a:solidFill>
              </a:rPr>
              <a:t>Regional Centre 2</a:t>
            </a:r>
          </a:p>
        </p:txBody>
      </p:sp>
      <p:sp>
        <p:nvSpPr>
          <p:cNvPr id="13" name="TextBox 12"/>
          <p:cNvSpPr txBox="1"/>
          <p:nvPr/>
        </p:nvSpPr>
        <p:spPr>
          <a:xfrm>
            <a:off x="4173343" y="3576885"/>
            <a:ext cx="797312" cy="715581"/>
          </a:xfrm>
          <a:prstGeom prst="rect">
            <a:avLst/>
          </a:prstGeom>
          <a:solidFill>
            <a:schemeClr val="accent3">
              <a:lumMod val="20000"/>
              <a:lumOff val="80000"/>
            </a:schemeClr>
          </a:solidFill>
          <a:ln w="19050">
            <a:solidFill>
              <a:schemeClr val="accent3">
                <a:lumMod val="50000"/>
              </a:schemeClr>
            </a:solidFill>
          </a:ln>
        </p:spPr>
        <p:txBody>
          <a:bodyPr wrap="square" rtlCol="0">
            <a:spAutoFit/>
          </a:bodyPr>
          <a:lstStyle/>
          <a:p>
            <a:pPr algn="ctr"/>
            <a:r>
              <a:rPr lang="en-GB" sz="1350" dirty="0">
                <a:solidFill>
                  <a:prstClr val="black"/>
                </a:solidFill>
              </a:rPr>
              <a:t>Regional Centre N</a:t>
            </a:r>
          </a:p>
        </p:txBody>
      </p:sp>
      <p:sp>
        <p:nvSpPr>
          <p:cNvPr id="15" name="TextBox 14"/>
          <p:cNvSpPr txBox="1"/>
          <p:nvPr/>
        </p:nvSpPr>
        <p:spPr>
          <a:xfrm>
            <a:off x="5938771" y="1610224"/>
            <a:ext cx="1223100" cy="253916"/>
          </a:xfrm>
          <a:prstGeom prst="rect">
            <a:avLst/>
          </a:prstGeom>
          <a:noFill/>
          <a:ln w="19050">
            <a:solidFill>
              <a:srgbClr val="FF0000"/>
            </a:solidFill>
          </a:ln>
        </p:spPr>
        <p:txBody>
          <a:bodyPr wrap="none" rtlCol="0">
            <a:noAutofit/>
          </a:bodyPr>
          <a:lstStyle/>
          <a:p>
            <a:pPr algn="ctr"/>
            <a:r>
              <a:rPr lang="en-GB" sz="1200" i="1" dirty="0">
                <a:solidFill>
                  <a:prstClr val="black"/>
                </a:solidFill>
                <a:latin typeface="Tahoma" panose="020B0604030504040204" pitchFamily="34" charset="0"/>
                <a:ea typeface="Tahoma" panose="020B0604030504040204" pitchFamily="34" charset="0"/>
                <a:cs typeface="Tahoma" panose="020B0604030504040204" pitchFamily="34" charset="0"/>
              </a:rPr>
              <a:t>Users</a:t>
            </a:r>
          </a:p>
        </p:txBody>
      </p:sp>
      <p:sp>
        <p:nvSpPr>
          <p:cNvPr id="16" name="TextBox 15"/>
          <p:cNvSpPr txBox="1"/>
          <p:nvPr/>
        </p:nvSpPr>
        <p:spPr>
          <a:xfrm>
            <a:off x="5934868" y="1158121"/>
            <a:ext cx="1223100" cy="253916"/>
          </a:xfrm>
          <a:prstGeom prst="rect">
            <a:avLst/>
          </a:prstGeom>
          <a:solidFill>
            <a:schemeClr val="bg1"/>
          </a:solidFill>
          <a:ln w="19050">
            <a:solidFill>
              <a:srgbClr val="FF0000"/>
            </a:solidFill>
          </a:ln>
        </p:spPr>
        <p:txBody>
          <a:bodyPr wrap="none" rtlCol="0">
            <a:noAutofit/>
          </a:bodyPr>
          <a:lstStyle/>
          <a:p>
            <a:pPr algn="ctr"/>
            <a:r>
              <a:rPr lang="en-GB" sz="1200" i="1" dirty="0">
                <a:solidFill>
                  <a:prstClr val="black"/>
                </a:solidFill>
                <a:latin typeface="Tahoma" panose="020B0604030504040204" pitchFamily="34" charset="0"/>
                <a:ea typeface="Tahoma" panose="020B0604030504040204" pitchFamily="34" charset="0"/>
                <a:cs typeface="Tahoma" panose="020B0604030504040204" pitchFamily="34" charset="0"/>
              </a:rPr>
              <a:t>Users</a:t>
            </a:r>
          </a:p>
        </p:txBody>
      </p:sp>
      <p:sp>
        <p:nvSpPr>
          <p:cNvPr id="17" name="TextBox 16"/>
          <p:cNvSpPr txBox="1"/>
          <p:nvPr/>
        </p:nvSpPr>
        <p:spPr>
          <a:xfrm>
            <a:off x="5938771" y="2062327"/>
            <a:ext cx="1223100" cy="253916"/>
          </a:xfrm>
          <a:prstGeom prst="rect">
            <a:avLst/>
          </a:prstGeom>
          <a:solidFill>
            <a:schemeClr val="bg1"/>
          </a:solidFill>
          <a:ln w="19050">
            <a:solidFill>
              <a:srgbClr val="FF0000"/>
            </a:solidFill>
          </a:ln>
        </p:spPr>
        <p:txBody>
          <a:bodyPr wrap="none" rtlCol="0">
            <a:noAutofit/>
          </a:bodyPr>
          <a:lstStyle/>
          <a:p>
            <a:pPr algn="ctr"/>
            <a:r>
              <a:rPr lang="en-GB" sz="1200" i="1" dirty="0">
                <a:solidFill>
                  <a:prstClr val="black"/>
                </a:solidFill>
                <a:latin typeface="Tahoma" panose="020B0604030504040204" pitchFamily="34" charset="0"/>
                <a:ea typeface="Tahoma" panose="020B0604030504040204" pitchFamily="34" charset="0"/>
                <a:cs typeface="Tahoma" panose="020B0604030504040204" pitchFamily="34" charset="0"/>
              </a:rPr>
              <a:t>Users</a:t>
            </a:r>
          </a:p>
        </p:txBody>
      </p:sp>
      <p:sp>
        <p:nvSpPr>
          <p:cNvPr id="18" name="TextBox 17"/>
          <p:cNvSpPr txBox="1"/>
          <p:nvPr/>
        </p:nvSpPr>
        <p:spPr>
          <a:xfrm>
            <a:off x="5938771" y="2511699"/>
            <a:ext cx="1223100" cy="253916"/>
          </a:xfrm>
          <a:prstGeom prst="rect">
            <a:avLst/>
          </a:prstGeom>
          <a:solidFill>
            <a:schemeClr val="bg1"/>
          </a:solidFill>
          <a:ln w="19050">
            <a:solidFill>
              <a:srgbClr val="FF0000"/>
            </a:solidFill>
          </a:ln>
        </p:spPr>
        <p:txBody>
          <a:bodyPr wrap="none" rtlCol="0">
            <a:noAutofit/>
          </a:bodyPr>
          <a:lstStyle/>
          <a:p>
            <a:pPr algn="ctr"/>
            <a:r>
              <a:rPr lang="en-GB" sz="1200" i="1" dirty="0">
                <a:solidFill>
                  <a:prstClr val="black"/>
                </a:solidFill>
                <a:latin typeface="Tahoma" panose="020B0604030504040204" pitchFamily="34" charset="0"/>
                <a:ea typeface="Tahoma" panose="020B0604030504040204" pitchFamily="34" charset="0"/>
                <a:cs typeface="Tahoma" panose="020B0604030504040204" pitchFamily="34" charset="0"/>
              </a:rPr>
              <a:t>Users</a:t>
            </a:r>
          </a:p>
        </p:txBody>
      </p:sp>
      <p:cxnSp>
        <p:nvCxnSpPr>
          <p:cNvPr id="20" name="Straight Connector 19"/>
          <p:cNvCxnSpPr/>
          <p:nvPr/>
        </p:nvCxnSpPr>
        <p:spPr>
          <a:xfrm>
            <a:off x="4571998" y="2641558"/>
            <a:ext cx="2" cy="798593"/>
          </a:xfrm>
          <a:prstGeom prst="line">
            <a:avLst/>
          </a:prstGeom>
          <a:ln>
            <a:solidFill>
              <a:schemeClr val="accent3">
                <a:lumMod val="75000"/>
              </a:schemeClr>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6"/>
            <a:endCxn id="11" idx="1"/>
          </p:cNvCxnSpPr>
          <p:nvPr/>
        </p:nvCxnSpPr>
        <p:spPr>
          <a:xfrm flipV="1">
            <a:off x="3209129" y="1486126"/>
            <a:ext cx="964215" cy="40884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9" idx="6"/>
            <a:endCxn id="12" idx="1"/>
          </p:cNvCxnSpPr>
          <p:nvPr/>
        </p:nvCxnSpPr>
        <p:spPr>
          <a:xfrm>
            <a:off x="3209129" y="1894968"/>
            <a:ext cx="964214" cy="37614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9" idx="6"/>
            <a:endCxn id="13" idx="1"/>
          </p:cNvCxnSpPr>
          <p:nvPr/>
        </p:nvCxnSpPr>
        <p:spPr>
          <a:xfrm>
            <a:off x="3209129" y="1894968"/>
            <a:ext cx="964214" cy="203970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11" idx="1"/>
          </p:cNvCxnSpPr>
          <p:nvPr/>
        </p:nvCxnSpPr>
        <p:spPr>
          <a:xfrm flipV="1">
            <a:off x="3209130" y="1486126"/>
            <a:ext cx="964214" cy="173304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6"/>
            <a:endCxn id="12" idx="1"/>
          </p:cNvCxnSpPr>
          <p:nvPr/>
        </p:nvCxnSpPr>
        <p:spPr>
          <a:xfrm flipV="1">
            <a:off x="3209130" y="2271111"/>
            <a:ext cx="964213" cy="94806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3" idx="1"/>
          </p:cNvCxnSpPr>
          <p:nvPr/>
        </p:nvCxnSpPr>
        <p:spPr>
          <a:xfrm>
            <a:off x="3209130" y="3219175"/>
            <a:ext cx="964213" cy="71550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942674" y="3413756"/>
            <a:ext cx="1223100" cy="253916"/>
          </a:xfrm>
          <a:prstGeom prst="rect">
            <a:avLst/>
          </a:prstGeom>
          <a:noFill/>
          <a:ln w="19050">
            <a:solidFill>
              <a:srgbClr val="FF0000"/>
            </a:solidFill>
          </a:ln>
        </p:spPr>
        <p:txBody>
          <a:bodyPr wrap="none" rtlCol="0">
            <a:noAutofit/>
          </a:bodyPr>
          <a:lstStyle/>
          <a:p>
            <a:pPr algn="ctr"/>
            <a:r>
              <a:rPr lang="en-GB" sz="1200" i="1" dirty="0">
                <a:solidFill>
                  <a:prstClr val="black"/>
                </a:solidFill>
                <a:latin typeface="Tahoma" panose="020B0604030504040204" pitchFamily="34" charset="0"/>
                <a:ea typeface="Tahoma" panose="020B0604030504040204" pitchFamily="34" charset="0"/>
                <a:cs typeface="Tahoma" panose="020B0604030504040204" pitchFamily="34" charset="0"/>
              </a:rPr>
              <a:t>Users</a:t>
            </a:r>
          </a:p>
        </p:txBody>
      </p:sp>
      <p:sp>
        <p:nvSpPr>
          <p:cNvPr id="41" name="TextBox 40"/>
          <p:cNvSpPr txBox="1"/>
          <p:nvPr/>
        </p:nvSpPr>
        <p:spPr>
          <a:xfrm>
            <a:off x="5938771" y="2961653"/>
            <a:ext cx="1223100" cy="253916"/>
          </a:xfrm>
          <a:prstGeom prst="rect">
            <a:avLst/>
          </a:prstGeom>
          <a:solidFill>
            <a:schemeClr val="bg1"/>
          </a:solidFill>
          <a:ln w="19050">
            <a:solidFill>
              <a:srgbClr val="FF0000"/>
            </a:solidFill>
          </a:ln>
        </p:spPr>
        <p:txBody>
          <a:bodyPr wrap="none" rtlCol="0">
            <a:noAutofit/>
          </a:bodyPr>
          <a:lstStyle/>
          <a:p>
            <a:pPr algn="ctr"/>
            <a:r>
              <a:rPr lang="en-GB" sz="1200" i="1" dirty="0">
                <a:solidFill>
                  <a:prstClr val="black"/>
                </a:solidFill>
                <a:latin typeface="Tahoma" panose="020B0604030504040204" pitchFamily="34" charset="0"/>
                <a:ea typeface="Tahoma" panose="020B0604030504040204" pitchFamily="34" charset="0"/>
                <a:cs typeface="Tahoma" panose="020B0604030504040204" pitchFamily="34" charset="0"/>
              </a:rPr>
              <a:t>Users</a:t>
            </a:r>
          </a:p>
        </p:txBody>
      </p:sp>
      <p:sp>
        <p:nvSpPr>
          <p:cNvPr id="42" name="TextBox 41"/>
          <p:cNvSpPr txBox="1"/>
          <p:nvPr/>
        </p:nvSpPr>
        <p:spPr>
          <a:xfrm>
            <a:off x="5942674" y="3865859"/>
            <a:ext cx="1223100" cy="253916"/>
          </a:xfrm>
          <a:prstGeom prst="rect">
            <a:avLst/>
          </a:prstGeom>
          <a:solidFill>
            <a:schemeClr val="bg1"/>
          </a:solidFill>
          <a:ln w="19050">
            <a:solidFill>
              <a:srgbClr val="FF0000"/>
            </a:solidFill>
          </a:ln>
        </p:spPr>
        <p:txBody>
          <a:bodyPr wrap="none" rtlCol="0">
            <a:noAutofit/>
          </a:bodyPr>
          <a:lstStyle/>
          <a:p>
            <a:pPr algn="ctr"/>
            <a:r>
              <a:rPr lang="en-GB" sz="1200" i="1" dirty="0">
                <a:solidFill>
                  <a:prstClr val="black"/>
                </a:solidFill>
                <a:latin typeface="Tahoma" panose="020B0604030504040204" pitchFamily="34" charset="0"/>
                <a:ea typeface="Tahoma" panose="020B0604030504040204" pitchFamily="34" charset="0"/>
                <a:cs typeface="Tahoma" panose="020B0604030504040204" pitchFamily="34" charset="0"/>
              </a:rPr>
              <a:t>Users</a:t>
            </a:r>
          </a:p>
        </p:txBody>
      </p:sp>
      <p:cxnSp>
        <p:nvCxnSpPr>
          <p:cNvPr id="44" name="Straight Arrow Connector 43"/>
          <p:cNvCxnSpPr>
            <a:stCxn id="11" idx="3"/>
            <a:endCxn id="16" idx="1"/>
          </p:cNvCxnSpPr>
          <p:nvPr/>
        </p:nvCxnSpPr>
        <p:spPr>
          <a:xfrm flipV="1">
            <a:off x="4970656" y="1285079"/>
            <a:ext cx="964212" cy="201047"/>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1" idx="3"/>
            <a:endCxn id="15" idx="1"/>
          </p:cNvCxnSpPr>
          <p:nvPr/>
        </p:nvCxnSpPr>
        <p:spPr>
          <a:xfrm>
            <a:off x="4970656" y="1486126"/>
            <a:ext cx="968115" cy="251056"/>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2" idx="3"/>
            <a:endCxn id="17" idx="1"/>
          </p:cNvCxnSpPr>
          <p:nvPr/>
        </p:nvCxnSpPr>
        <p:spPr>
          <a:xfrm flipV="1">
            <a:off x="4970655" y="2189285"/>
            <a:ext cx="968116" cy="81826"/>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2" idx="3"/>
            <a:endCxn id="18" idx="1"/>
          </p:cNvCxnSpPr>
          <p:nvPr/>
        </p:nvCxnSpPr>
        <p:spPr>
          <a:xfrm>
            <a:off x="4970655" y="2271111"/>
            <a:ext cx="968116" cy="367546"/>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2" idx="3"/>
            <a:endCxn id="41" idx="1"/>
          </p:cNvCxnSpPr>
          <p:nvPr/>
        </p:nvCxnSpPr>
        <p:spPr>
          <a:xfrm>
            <a:off x="4970655" y="2271111"/>
            <a:ext cx="968116" cy="817500"/>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13" idx="3"/>
            <a:endCxn id="40" idx="1"/>
          </p:cNvCxnSpPr>
          <p:nvPr/>
        </p:nvCxnSpPr>
        <p:spPr>
          <a:xfrm flipV="1">
            <a:off x="4970655" y="3540714"/>
            <a:ext cx="972019" cy="393962"/>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13" idx="3"/>
            <a:endCxn id="42" idx="1"/>
          </p:cNvCxnSpPr>
          <p:nvPr/>
        </p:nvCxnSpPr>
        <p:spPr>
          <a:xfrm>
            <a:off x="4970655" y="3934676"/>
            <a:ext cx="972019" cy="58141"/>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2434801" y="3576111"/>
            <a:ext cx="389850" cy="230832"/>
          </a:xfrm>
          <a:prstGeom prst="rect">
            <a:avLst/>
          </a:prstGeom>
          <a:noFill/>
        </p:spPr>
        <p:txBody>
          <a:bodyPr wrap="none" rtlCol="0">
            <a:spAutoFit/>
          </a:bodyPr>
          <a:lstStyle/>
          <a:p>
            <a:pPr algn="ctr"/>
            <a:r>
              <a:rPr lang="en-GB" sz="900" i="1" dirty="0">
                <a:solidFill>
                  <a:prstClr val="black"/>
                </a:solidFill>
                <a:latin typeface="Tahoma" panose="020B0604030504040204" pitchFamily="34" charset="0"/>
                <a:ea typeface="Tahoma" panose="020B0604030504040204" pitchFamily="34" charset="0"/>
                <a:cs typeface="Tahoma" panose="020B0604030504040204" pitchFamily="34" charset="0"/>
              </a:rPr>
              <a:t>RSA</a:t>
            </a:r>
          </a:p>
        </p:txBody>
      </p:sp>
      <p:sp>
        <p:nvSpPr>
          <p:cNvPr id="71" name="TextBox 70"/>
          <p:cNvSpPr txBox="1"/>
          <p:nvPr/>
        </p:nvSpPr>
        <p:spPr>
          <a:xfrm>
            <a:off x="2435097" y="2259569"/>
            <a:ext cx="393056" cy="230832"/>
          </a:xfrm>
          <a:prstGeom prst="rect">
            <a:avLst/>
          </a:prstGeom>
          <a:noFill/>
        </p:spPr>
        <p:txBody>
          <a:bodyPr wrap="none" rtlCol="0">
            <a:spAutoFit/>
          </a:bodyPr>
          <a:lstStyle/>
          <a:p>
            <a:pPr algn="ctr"/>
            <a:r>
              <a:rPr lang="en-GB" sz="900" i="1" dirty="0">
                <a:solidFill>
                  <a:prstClr val="black"/>
                </a:solidFill>
                <a:latin typeface="Tahoma" panose="020B0604030504040204" pitchFamily="34" charset="0"/>
                <a:ea typeface="Tahoma" panose="020B0604030504040204" pitchFamily="34" charset="0"/>
                <a:cs typeface="Tahoma" panose="020B0604030504040204" pitchFamily="34" charset="0"/>
              </a:rPr>
              <a:t>AUS</a:t>
            </a:r>
          </a:p>
        </p:txBody>
      </p:sp>
      <p:sp>
        <p:nvSpPr>
          <p:cNvPr id="72" name="TextBox 71"/>
          <p:cNvSpPr txBox="1"/>
          <p:nvPr/>
        </p:nvSpPr>
        <p:spPr>
          <a:xfrm>
            <a:off x="2003941" y="4326675"/>
            <a:ext cx="1246640" cy="276999"/>
          </a:xfrm>
          <a:prstGeom prst="rect">
            <a:avLst/>
          </a:prstGeom>
          <a:noFill/>
        </p:spPr>
        <p:txBody>
          <a:bodyPr wrap="square" rtlCol="0">
            <a:spAutoFit/>
          </a:bodyPr>
          <a:lstStyle/>
          <a:p>
            <a:pPr algn="ctr"/>
            <a:r>
              <a:rPr lang="en-GB" sz="1200" i="1" dirty="0">
                <a:solidFill>
                  <a:prstClr val="black"/>
                </a:solidFill>
                <a:latin typeface="Tahoma" panose="020B0604030504040204" pitchFamily="34" charset="0"/>
                <a:ea typeface="Tahoma" panose="020B0604030504040204" pitchFamily="34" charset="0"/>
                <a:cs typeface="Tahoma" panose="020B0604030504040204" pitchFamily="34" charset="0"/>
              </a:rPr>
              <a:t>Observatory</a:t>
            </a:r>
          </a:p>
        </p:txBody>
      </p:sp>
      <p:sp>
        <p:nvSpPr>
          <p:cNvPr id="73" name="TextBox 72"/>
          <p:cNvSpPr txBox="1"/>
          <p:nvPr/>
        </p:nvSpPr>
        <p:spPr>
          <a:xfrm>
            <a:off x="3948677" y="4326675"/>
            <a:ext cx="1372623" cy="276999"/>
          </a:xfrm>
          <a:prstGeom prst="rect">
            <a:avLst/>
          </a:prstGeom>
          <a:noFill/>
        </p:spPr>
        <p:txBody>
          <a:bodyPr wrap="square" rtlCol="0">
            <a:spAutoFit/>
          </a:bodyPr>
          <a:lstStyle/>
          <a:p>
            <a:pPr algn="ctr"/>
            <a:r>
              <a:rPr lang="en-GB" sz="1200" i="1" dirty="0">
                <a:solidFill>
                  <a:prstClr val="black"/>
                </a:solidFill>
                <a:latin typeface="Tahoma" panose="020B0604030504040204" pitchFamily="34" charset="0"/>
                <a:ea typeface="Tahoma" panose="020B0604030504040204" pitchFamily="34" charset="0"/>
                <a:cs typeface="Tahoma" panose="020B0604030504040204" pitchFamily="34" charset="0"/>
              </a:rPr>
              <a:t>User Community</a:t>
            </a:r>
          </a:p>
        </p:txBody>
      </p:sp>
      <p:cxnSp>
        <p:nvCxnSpPr>
          <p:cNvPr id="75" name="Straight Connector 74"/>
          <p:cNvCxnSpPr/>
          <p:nvPr/>
        </p:nvCxnSpPr>
        <p:spPr>
          <a:xfrm flipH="1">
            <a:off x="3209130" y="993532"/>
            <a:ext cx="1" cy="3689981"/>
          </a:xfrm>
          <a:prstGeom prst="line">
            <a:avLst/>
          </a:prstGeom>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696339BD-20F6-2148-8505-1F3379950609}"/>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19292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par>
                                <p:cTn id="34" presetID="22" presetClass="entr" presetSubtype="8"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par>
                                <p:cTn id="37" presetID="2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par>
                                <p:cTn id="43" presetID="22" presetClass="entr" presetSubtype="8"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500"/>
                                        <p:tgtEl>
                                          <p:spTgt spid="44"/>
                                        </p:tgtEl>
                                      </p:cBhvr>
                                    </p:animEffect>
                                  </p:childTnLst>
                                </p:cTn>
                              </p:par>
                              <p:par>
                                <p:cTn id="54" presetID="22" presetClass="entr" presetSubtype="8"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par>
                                <p:cTn id="57" presetID="22" presetClass="entr" presetSubtype="8"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par>
                                <p:cTn id="60" presetID="22" presetClass="entr" presetSubtype="8"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par>
                                <p:cTn id="63" presetID="22" presetClass="entr" presetSubtype="8"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wipe(left)">
                                      <p:cBhvr>
                                        <p:cTn id="65" dur="500"/>
                                        <p:tgtEl>
                                          <p:spTgt spid="52"/>
                                        </p:tgtEl>
                                      </p:cBhvr>
                                    </p:animEffect>
                                  </p:childTnLst>
                                </p:cTn>
                              </p:par>
                              <p:par>
                                <p:cTn id="66" presetID="22" presetClass="entr" presetSubtype="8" fill="hold" nodeType="with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wipe(left)">
                                      <p:cBhvr>
                                        <p:cTn id="68" dur="500"/>
                                        <p:tgtEl>
                                          <p:spTgt spid="57"/>
                                        </p:tgtEl>
                                      </p:cBhvr>
                                    </p:animEffect>
                                  </p:childTnLst>
                                </p:cTn>
                              </p:par>
                              <p:par>
                                <p:cTn id="69" presetID="22" presetClass="entr" presetSubtype="8"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wipe(left)">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17" grpId="0" animBg="1"/>
      <p:bldP spid="18" grpId="0" animBg="1"/>
      <p:bldP spid="40" grpId="0" animBg="1"/>
      <p:bldP spid="41" grpId="0" animBg="1"/>
      <p:bldP spid="42" grpId="0" animBg="1"/>
      <p:bldP spid="72" grpId="0"/>
      <p:bldP spid="7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dirty="0"/>
              <a:t>Regional Centre Network</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0479" y="869400"/>
            <a:ext cx="6771504" cy="3591148"/>
          </a:xfrm>
          <a:prstGeom prst="rect">
            <a:avLst/>
          </a:prstGeom>
        </p:spPr>
      </p:pic>
      <p:sp>
        <p:nvSpPr>
          <p:cNvPr id="3" name="Footer Placeholder 2">
            <a:extLst>
              <a:ext uri="{FF2B5EF4-FFF2-40B4-BE49-F238E27FC236}">
                <a16:creationId xmlns:a16="http://schemas.microsoft.com/office/drawing/2014/main" id="{9BCAA0E1-06C4-F741-AEEB-DF625F66CB65}"/>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1917365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4000" cy="5143500"/>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9630" y="4675670"/>
            <a:ext cx="436844" cy="418756"/>
          </a:xfrm>
          <a:prstGeom prst="rect">
            <a:avLst/>
          </a:prstGeom>
        </p:spPr>
      </p:pic>
      <p:sp>
        <p:nvSpPr>
          <p:cNvPr id="4" name="TextBox 3"/>
          <p:cNvSpPr txBox="1"/>
          <p:nvPr/>
        </p:nvSpPr>
        <p:spPr>
          <a:xfrm>
            <a:off x="5019246" y="4832816"/>
            <a:ext cx="1250663" cy="253916"/>
          </a:xfrm>
          <a:prstGeom prst="rect">
            <a:avLst/>
          </a:prstGeom>
          <a:noFill/>
        </p:spPr>
        <p:txBody>
          <a:bodyPr wrap="none" rtlCol="0">
            <a:spAutoFit/>
          </a:bodyPr>
          <a:lstStyle/>
          <a:p>
            <a:r>
              <a:rPr lang="en-US" sz="1050" dirty="0"/>
              <a:t>10 Billion of these</a:t>
            </a:r>
          </a:p>
        </p:txBody>
      </p:sp>
      <p:sp>
        <p:nvSpPr>
          <p:cNvPr id="2" name="Date Placeholder 1">
            <a:extLst>
              <a:ext uri="{FF2B5EF4-FFF2-40B4-BE49-F238E27FC236}">
                <a16:creationId xmlns:a16="http://schemas.microsoft.com/office/drawing/2014/main" id="{5F0AA1A3-3E98-6F48-89BB-520BB2D2C902}"/>
              </a:ext>
            </a:extLst>
          </p:cNvPr>
          <p:cNvSpPr>
            <a:spLocks noGrp="1"/>
          </p:cNvSpPr>
          <p:nvPr>
            <p:ph type="dt" sz="half" idx="2"/>
          </p:nvPr>
        </p:nvSpPr>
        <p:spPr/>
        <p:txBody>
          <a:bodyPr/>
          <a:lstStyle/>
          <a:p>
            <a:fld id="{86CFD50A-BFB8-B646-A615-FF33A8CA2422}" type="datetime1">
              <a:rPr lang="en-US" smtClean="0"/>
              <a:t>3/4/19</a:t>
            </a:fld>
            <a:endParaRPr lang="en-US" dirty="0"/>
          </a:p>
        </p:txBody>
      </p:sp>
      <p:sp>
        <p:nvSpPr>
          <p:cNvPr id="5" name="Footer Placeholder 4">
            <a:extLst>
              <a:ext uri="{FF2B5EF4-FFF2-40B4-BE49-F238E27FC236}">
                <a16:creationId xmlns:a16="http://schemas.microsoft.com/office/drawing/2014/main" id="{CDE91369-B9C7-014E-B461-E03BF70EB81B}"/>
              </a:ext>
            </a:extLst>
          </p:cNvPr>
          <p:cNvSpPr>
            <a:spLocks noGrp="1"/>
          </p:cNvSpPr>
          <p:nvPr>
            <p:ph type="ftr" sz="quarter" idx="3"/>
          </p:nvPr>
        </p:nvSpPr>
        <p:spPr/>
        <p:txBody>
          <a:bodyPr/>
          <a:lstStyle/>
          <a:p>
            <a:r>
              <a:rPr lang="en-US"/>
              <a:t>Simone.Campana@cern.ch</a:t>
            </a:r>
            <a:endParaRPr lang="en-US" dirty="0"/>
          </a:p>
        </p:txBody>
      </p:sp>
      <p:sp>
        <p:nvSpPr>
          <p:cNvPr id="7" name="Slide Number Placeholder 6">
            <a:extLst>
              <a:ext uri="{FF2B5EF4-FFF2-40B4-BE49-F238E27FC236}">
                <a16:creationId xmlns:a16="http://schemas.microsoft.com/office/drawing/2014/main" id="{50ED5D37-9112-164B-BC52-9C93DE26D501}"/>
              </a:ext>
            </a:extLst>
          </p:cNvPr>
          <p:cNvSpPr>
            <a:spLocks noGrp="1"/>
          </p:cNvSpPr>
          <p:nvPr>
            <p:ph type="sldNum" sz="quarter" idx="4"/>
          </p:nvPr>
        </p:nvSpPr>
        <p:spPr/>
        <p:txBody>
          <a:bodyPr/>
          <a:lstStyle/>
          <a:p>
            <a:fld id="{17918391-D411-FE40-AAD7-861AE5233E0E}" type="slidenum">
              <a:rPr lang="en-US" smtClean="0"/>
              <a:pPr/>
              <a:t>45</a:t>
            </a:fld>
            <a:endParaRPr lang="en-US" dirty="0"/>
          </a:p>
        </p:txBody>
      </p:sp>
    </p:spTree>
    <p:extLst>
      <p:ext uri="{BB962C8B-B14F-4D97-AF65-F5344CB8AC3E}">
        <p14:creationId xmlns:p14="http://schemas.microsoft.com/office/powerpoint/2010/main" val="1958334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3F2A-8ED4-ED45-BB15-F9FCDE6FF7A1}"/>
              </a:ext>
            </a:extLst>
          </p:cNvPr>
          <p:cNvSpPr>
            <a:spLocks noGrp="1"/>
          </p:cNvSpPr>
          <p:nvPr>
            <p:ph type="title"/>
          </p:nvPr>
        </p:nvSpPr>
        <p:spPr/>
        <p:txBody>
          <a:bodyPr>
            <a:noAutofit/>
          </a:bodyPr>
          <a:lstStyle/>
          <a:p>
            <a:r>
              <a:rPr lang="en-US" sz="2800" dirty="0"/>
              <a:t>How do you manage all those data? </a:t>
            </a:r>
            <a:r>
              <a:rPr lang="en-US" sz="4400" dirty="0"/>
              <a:t> </a:t>
            </a:r>
          </a:p>
        </p:txBody>
      </p:sp>
      <p:sp>
        <p:nvSpPr>
          <p:cNvPr id="3" name="Content Placeholder 2">
            <a:extLst>
              <a:ext uri="{FF2B5EF4-FFF2-40B4-BE49-F238E27FC236}">
                <a16:creationId xmlns:a16="http://schemas.microsoft.com/office/drawing/2014/main" id="{7D0B58BE-CF42-AB49-8C8B-946EF8F35C6F}"/>
              </a:ext>
            </a:extLst>
          </p:cNvPr>
          <p:cNvSpPr>
            <a:spLocks noGrp="1"/>
          </p:cNvSpPr>
          <p:nvPr>
            <p:ph idx="1"/>
          </p:nvPr>
        </p:nvSpPr>
        <p:spPr/>
        <p:txBody>
          <a:bodyPr>
            <a:normAutofit fontScale="92500" lnSpcReduction="20000"/>
          </a:bodyPr>
          <a:lstStyle/>
          <a:p>
            <a:r>
              <a:rPr lang="en-US" sz="2400" dirty="0"/>
              <a:t>You need a Computing Model</a:t>
            </a:r>
          </a:p>
          <a:p>
            <a:pPr lvl="1"/>
            <a:r>
              <a:rPr lang="en-US" sz="2000" dirty="0"/>
              <a:t>I don not mean a Computer Model </a:t>
            </a:r>
          </a:p>
          <a:p>
            <a:pPr lvl="1"/>
            <a:r>
              <a:rPr lang="en-US" sz="2000" dirty="0"/>
              <a:t>I do not mean a Computational Model </a:t>
            </a:r>
          </a:p>
          <a:p>
            <a:pPr marL="36576" indent="0">
              <a:buNone/>
            </a:pPr>
            <a:endParaRPr lang="en-US" sz="2400" dirty="0"/>
          </a:p>
          <a:p>
            <a:pPr marL="36576" indent="0">
              <a:buNone/>
            </a:pPr>
            <a:r>
              <a:rPr lang="en-US" sz="2400" dirty="0"/>
              <a:t>Deciding to adopt Grid (Distributed) Computing is already a Computing Model choice</a:t>
            </a:r>
          </a:p>
          <a:p>
            <a:pPr marL="36576" indent="0">
              <a:buNone/>
            </a:pPr>
            <a:endParaRPr lang="en-US" sz="2400" dirty="0"/>
          </a:p>
          <a:p>
            <a:pPr marL="36576" indent="0">
              <a:buNone/>
            </a:pPr>
            <a:r>
              <a:rPr lang="en-US" sz="2400" dirty="0"/>
              <a:t>The Computing Model defines, among other things, how you organize your computing activities (your data, your processing)</a:t>
            </a:r>
          </a:p>
          <a:p>
            <a:pPr marL="36576" indent="0">
              <a:buNone/>
            </a:pPr>
            <a:endParaRPr lang="en-US" sz="2400" dirty="0"/>
          </a:p>
          <a:p>
            <a:pPr marL="36576" indent="0">
              <a:buNone/>
            </a:pPr>
            <a:r>
              <a:rPr lang="en-US" sz="2400" dirty="0"/>
              <a:t>We will work on defining a computing model this afternoon </a:t>
            </a:r>
          </a:p>
          <a:p>
            <a:pPr marL="36576" indent="0">
              <a:buNone/>
            </a:pPr>
            <a:endParaRPr lang="en-US" sz="2000" dirty="0"/>
          </a:p>
        </p:txBody>
      </p:sp>
      <p:sp>
        <p:nvSpPr>
          <p:cNvPr id="4" name="Date Placeholder 3">
            <a:extLst>
              <a:ext uri="{FF2B5EF4-FFF2-40B4-BE49-F238E27FC236}">
                <a16:creationId xmlns:a16="http://schemas.microsoft.com/office/drawing/2014/main" id="{CCB05327-1A38-AA40-9E74-AB1717F36AF6}"/>
              </a:ext>
            </a:extLst>
          </p:cNvPr>
          <p:cNvSpPr>
            <a:spLocks noGrp="1"/>
          </p:cNvSpPr>
          <p:nvPr>
            <p:ph type="dt" sz="half" idx="2"/>
          </p:nvPr>
        </p:nvSpPr>
        <p:spPr/>
        <p:txBody>
          <a:bodyPr/>
          <a:lstStyle/>
          <a:p>
            <a:fld id="{8DFD4068-18FC-DA4B-A689-41A38A5CECD9}" type="datetime1">
              <a:rPr lang="en-US" smtClean="0"/>
              <a:t>3/4/19</a:t>
            </a:fld>
            <a:endParaRPr lang="en-US" dirty="0"/>
          </a:p>
        </p:txBody>
      </p:sp>
      <p:sp>
        <p:nvSpPr>
          <p:cNvPr id="5" name="Footer Placeholder 4">
            <a:extLst>
              <a:ext uri="{FF2B5EF4-FFF2-40B4-BE49-F238E27FC236}">
                <a16:creationId xmlns:a16="http://schemas.microsoft.com/office/drawing/2014/main" id="{DB609781-E7CF-0C4D-A9C9-7292FE1FDD1B}"/>
              </a:ext>
            </a:extLst>
          </p:cNvPr>
          <p:cNvSpPr>
            <a:spLocks noGrp="1"/>
          </p:cNvSpPr>
          <p:nvPr>
            <p:ph type="ftr" sz="quarter" idx="3"/>
          </p:nvPr>
        </p:nvSpPr>
        <p:spPr/>
        <p:txBody>
          <a:bodyPr/>
          <a:lstStyle/>
          <a:p>
            <a:r>
              <a:rPr lang="en-US"/>
              <a:t>Simone.Campana@cern.ch</a:t>
            </a:r>
            <a:endParaRPr lang="en-US" dirty="0"/>
          </a:p>
        </p:txBody>
      </p:sp>
      <p:sp>
        <p:nvSpPr>
          <p:cNvPr id="6" name="Slide Number Placeholder 5">
            <a:extLst>
              <a:ext uri="{FF2B5EF4-FFF2-40B4-BE49-F238E27FC236}">
                <a16:creationId xmlns:a16="http://schemas.microsoft.com/office/drawing/2014/main" id="{92FD4EDB-EF3F-A84C-B678-026D4F190D31}"/>
              </a:ext>
            </a:extLst>
          </p:cNvPr>
          <p:cNvSpPr>
            <a:spLocks noGrp="1"/>
          </p:cNvSpPr>
          <p:nvPr>
            <p:ph type="sldNum" sz="quarter" idx="4"/>
          </p:nvPr>
        </p:nvSpPr>
        <p:spPr/>
        <p:txBody>
          <a:bodyPr/>
          <a:lstStyle/>
          <a:p>
            <a:fld id="{17918391-D411-FE40-AAD7-861AE5233E0E}" type="slidenum">
              <a:rPr lang="en-US" smtClean="0"/>
              <a:pPr/>
              <a:t>46</a:t>
            </a:fld>
            <a:endParaRPr lang="en-US" dirty="0"/>
          </a:p>
        </p:txBody>
      </p:sp>
    </p:spTree>
    <p:extLst>
      <p:ext uri="{BB962C8B-B14F-4D97-AF65-F5344CB8AC3E}">
        <p14:creationId xmlns:p14="http://schemas.microsoft.com/office/powerpoint/2010/main" val="767841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906026_01_layout_sch.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 y="21154"/>
            <a:ext cx="9120340" cy="5005665"/>
          </a:xfrm>
          <a:prstGeom prst="rect">
            <a:avLst/>
          </a:prstGeom>
        </p:spPr>
      </p:pic>
      <p:sp>
        <p:nvSpPr>
          <p:cNvPr id="2" name="Title 1"/>
          <p:cNvSpPr>
            <a:spLocks noGrp="1"/>
          </p:cNvSpPr>
          <p:nvPr>
            <p:ph type="title"/>
          </p:nvPr>
        </p:nvSpPr>
        <p:spPr>
          <a:xfrm>
            <a:off x="1634536" y="114539"/>
            <a:ext cx="5877080" cy="1028700"/>
          </a:xfrm>
        </p:spPr>
        <p:txBody>
          <a:bodyPr/>
          <a:lstStyle/>
          <a:p>
            <a:r>
              <a:rPr lang="en-US" sz="2800" dirty="0"/>
              <a:t>The Large Hadron Collider @ CERN</a:t>
            </a:r>
          </a:p>
        </p:txBody>
      </p:sp>
      <p:pic>
        <p:nvPicPr>
          <p:cNvPr id="106" name="Picture 105" descr="fde_gen_0197_001.jpg"/>
          <p:cNvPicPr>
            <a:picLocks noChangeAspect="1"/>
          </p:cNvPicPr>
          <p:nvPr/>
        </p:nvPicPr>
        <p:blipFill>
          <a:blip r:embed="rId4" cstate="screen">
            <a:clrChange>
              <a:clrFrom>
                <a:srgbClr val="FEFEFE"/>
              </a:clrFrom>
              <a:clrTo>
                <a:srgbClr val="FEFEFE">
                  <a:alpha val="0"/>
                </a:srgbClr>
              </a:clrTo>
            </a:clrChange>
            <a:lum bright="-11000" contrast="17000"/>
            <a:extLst>
              <a:ext uri="{28A0092B-C50C-407E-A947-70E740481C1C}">
                <a14:useLocalDpi xmlns:a14="http://schemas.microsoft.com/office/drawing/2010/main"/>
              </a:ext>
            </a:extLst>
          </a:blip>
          <a:stretch>
            <a:fillRect/>
          </a:stretch>
        </p:blipFill>
        <p:spPr>
          <a:xfrm rot="241864">
            <a:off x="4344640" y="2928150"/>
            <a:ext cx="1478217" cy="626871"/>
          </a:xfrm>
          <a:prstGeom prst="rect">
            <a:avLst/>
          </a:prstGeom>
          <a:effectLst>
            <a:outerShdw blurRad="50800" dist="127000" dir="12420000">
              <a:srgbClr val="000000">
                <a:alpha val="43000"/>
              </a:srgbClr>
            </a:outerShdw>
          </a:effectLst>
        </p:spPr>
      </p:pic>
      <p:sp>
        <p:nvSpPr>
          <p:cNvPr id="3" name="Date Placeholder 2"/>
          <p:cNvSpPr>
            <a:spLocks noGrp="1"/>
          </p:cNvSpPr>
          <p:nvPr>
            <p:ph type="dt" sz="half" idx="10"/>
          </p:nvPr>
        </p:nvSpPr>
        <p:spPr/>
        <p:txBody>
          <a:bodyPr/>
          <a:lstStyle/>
          <a:p>
            <a:fld id="{9DE194C4-F918-F84C-8448-966276E09EB4}" type="datetime1">
              <a:rPr lang="en-US" smtClean="0"/>
              <a:t>3/4/19</a:t>
            </a:fld>
            <a:endParaRPr lang="en-US" dirty="0"/>
          </a:p>
        </p:txBody>
      </p:sp>
      <p:sp>
        <p:nvSpPr>
          <p:cNvPr id="5" name="Footer Placeholder 4"/>
          <p:cNvSpPr>
            <a:spLocks noGrp="1"/>
          </p:cNvSpPr>
          <p:nvPr>
            <p:ph type="ftr" sz="quarter" idx="11"/>
          </p:nvPr>
        </p:nvSpPr>
        <p:spPr/>
        <p:txBody>
          <a:bodyPr/>
          <a:lstStyle/>
          <a:p>
            <a:r>
              <a:rPr lang="en-US"/>
              <a:t>Simone.Campana@cern.ch</a:t>
            </a:r>
          </a:p>
        </p:txBody>
      </p:sp>
      <p:sp>
        <p:nvSpPr>
          <p:cNvPr id="101" name="Slide Number Placeholder 100"/>
          <p:cNvSpPr>
            <a:spLocks noGrp="1"/>
          </p:cNvSpPr>
          <p:nvPr>
            <p:ph type="sldNum" sz="quarter" idx="12"/>
          </p:nvPr>
        </p:nvSpPr>
        <p:spPr/>
        <p:txBody>
          <a:bodyPr/>
          <a:lstStyle/>
          <a:p>
            <a:fld id="{D3517025-743B-E149-A4BA-6A929B1A7CEC}" type="slidenum">
              <a:rPr lang="en-US" smtClean="0"/>
              <a:t>5</a:t>
            </a:fld>
            <a:endParaRPr lang="en-US"/>
          </a:p>
        </p:txBody>
      </p:sp>
      <p:pic>
        <p:nvPicPr>
          <p:cNvPr id="102" name="Picture 101">
            <a:extLst>
              <a:ext uri="{FF2B5EF4-FFF2-40B4-BE49-F238E27FC236}">
                <a16:creationId xmlns:a16="http://schemas.microsoft.com/office/drawing/2014/main" id="{278E15CB-31B7-BB43-B812-E9B79FAEB0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0467" y="3709344"/>
            <a:ext cx="1254501" cy="879508"/>
          </a:xfrm>
          <a:prstGeom prst="rect">
            <a:avLst/>
          </a:prstGeom>
        </p:spPr>
      </p:pic>
    </p:spTree>
    <p:extLst>
      <p:ext uri="{BB962C8B-B14F-4D97-AF65-F5344CB8AC3E}">
        <p14:creationId xmlns:p14="http://schemas.microsoft.com/office/powerpoint/2010/main" val="261866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How likely something interesting happens?</a:t>
            </a:r>
          </a:p>
        </p:txBody>
      </p:sp>
      <p:pic>
        <p:nvPicPr>
          <p:cNvPr id="7" name="Content Placeholder 6"/>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000"/>
          <a:stretch/>
        </p:blipFill>
        <p:spPr>
          <a:xfrm>
            <a:off x="457200" y="1151335"/>
            <a:ext cx="4593600" cy="3346847"/>
          </a:xfrm>
        </p:spPr>
      </p:pic>
      <p:sp>
        <p:nvSpPr>
          <p:cNvPr id="4" name="Date Placeholder 3"/>
          <p:cNvSpPr>
            <a:spLocks noGrp="1"/>
          </p:cNvSpPr>
          <p:nvPr>
            <p:ph type="dt" sz="half" idx="10"/>
          </p:nvPr>
        </p:nvSpPr>
        <p:spPr/>
        <p:txBody>
          <a:bodyPr/>
          <a:lstStyle/>
          <a:p>
            <a:fld id="{118A9366-E33E-A649-81FC-3B267F00A111}" type="datetime1">
              <a:rPr lang="en-US" smtClean="0"/>
              <a:t>3/4/19</a:t>
            </a:fld>
            <a:endParaRPr lang="en-US"/>
          </a:p>
        </p:txBody>
      </p:sp>
      <p:sp>
        <p:nvSpPr>
          <p:cNvPr id="5" name="Footer Placeholder 4"/>
          <p:cNvSpPr>
            <a:spLocks noGrp="1"/>
          </p:cNvSpPr>
          <p:nvPr>
            <p:ph type="ftr" sz="quarter" idx="11"/>
          </p:nvPr>
        </p:nvSpPr>
        <p:spPr/>
        <p:txBody>
          <a:bodyPr/>
          <a:lstStyle/>
          <a:p>
            <a:r>
              <a:rPr lang="en-US"/>
              <a:t>Simone.Campana@cern.ch</a:t>
            </a:r>
          </a:p>
        </p:txBody>
      </p:sp>
      <p:sp>
        <p:nvSpPr>
          <p:cNvPr id="6" name="Slide Number Placeholder 5"/>
          <p:cNvSpPr>
            <a:spLocks noGrp="1"/>
          </p:cNvSpPr>
          <p:nvPr>
            <p:ph type="sldNum" sz="quarter" idx="12"/>
          </p:nvPr>
        </p:nvSpPr>
        <p:spPr/>
        <p:txBody>
          <a:bodyPr/>
          <a:lstStyle/>
          <a:p>
            <a:fld id="{D3517025-743B-E149-A4BA-6A929B1A7CEC}" type="slidenum">
              <a:rPr lang="en-US" smtClean="0"/>
              <a:t>6</a:t>
            </a:fld>
            <a:endParaRPr lang="en-US"/>
          </a:p>
        </p:txBody>
      </p:sp>
      <p:sp>
        <p:nvSpPr>
          <p:cNvPr id="8" name="Oval 7"/>
          <p:cNvSpPr/>
          <p:nvPr/>
        </p:nvSpPr>
        <p:spPr>
          <a:xfrm>
            <a:off x="1293476" y="3395160"/>
            <a:ext cx="740814" cy="326291"/>
          </a:xfrm>
          <a:prstGeom prst="ellipse">
            <a:avLst/>
          </a:prstGeom>
          <a:noFill/>
          <a:ln w="3492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398840" y="1437113"/>
            <a:ext cx="566018" cy="326291"/>
          </a:xfrm>
          <a:prstGeom prst="ellipse">
            <a:avLst/>
          </a:prstGeom>
          <a:noFill/>
          <a:ln w="3492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444361" y="1252382"/>
            <a:ext cx="3498964" cy="3130507"/>
          </a:xfrm>
          <a:prstGeom prst="rect">
            <a:avLst/>
          </a:prstGeom>
        </p:spPr>
        <p:txBody>
          <a:bodyPr wrap="square" rtlCol="0">
            <a:normAutofit fontScale="70000" lnSpcReduction="20000"/>
          </a:bodyPr>
          <a:lstStyle/>
          <a:p>
            <a:r>
              <a:rPr lang="en-US" sz="2000" dirty="0"/>
              <a:t>Total Production Cross Section (== probability) </a:t>
            </a:r>
            <a:r>
              <a:rPr lang="en-US" sz="2000" dirty="0" err="1"/>
              <a:t>vs</a:t>
            </a:r>
            <a:r>
              <a:rPr lang="en-US" sz="2000" dirty="0"/>
              <a:t> Energy in </a:t>
            </a:r>
            <a:r>
              <a:rPr lang="en-US" sz="2000" dirty="0" err="1"/>
              <a:t>pp</a:t>
            </a:r>
            <a:r>
              <a:rPr lang="en-US" sz="2000" dirty="0"/>
              <a:t> collisions</a:t>
            </a:r>
          </a:p>
          <a:p>
            <a:endParaRPr lang="en-US" sz="2000" dirty="0"/>
          </a:p>
          <a:p>
            <a:r>
              <a:rPr lang="en-US" sz="2000" dirty="0"/>
              <a:t>Notice the logarithmic  scale on the Y-axis: it spans 11 orders of magnitude </a:t>
            </a:r>
          </a:p>
          <a:p>
            <a:endParaRPr lang="en-US" sz="2000" dirty="0"/>
          </a:p>
          <a:p>
            <a:r>
              <a:rPr lang="en-US" sz="2000" dirty="0"/>
              <a:t>E.g. you produce  10 Higgs bosons out of 10**11 billions of collisions</a:t>
            </a:r>
          </a:p>
          <a:p>
            <a:endParaRPr lang="en-US" sz="2000" dirty="0"/>
          </a:p>
          <a:p>
            <a:r>
              <a:rPr lang="en-US" sz="2000" dirty="0"/>
              <a:t>The probability increases logarithmically with energy </a:t>
            </a:r>
          </a:p>
          <a:p>
            <a:endParaRPr lang="en-US" sz="2000" dirty="0"/>
          </a:p>
          <a:p>
            <a:r>
              <a:rPr lang="en-US" sz="2000" dirty="0"/>
              <a:t>Theory (lines) agrees very well with measurements (markers)</a:t>
            </a:r>
          </a:p>
        </p:txBody>
      </p:sp>
    </p:spTree>
    <p:extLst>
      <p:ext uri="{BB962C8B-B14F-4D97-AF65-F5344CB8AC3E}">
        <p14:creationId xmlns:p14="http://schemas.microsoft.com/office/powerpoint/2010/main" val="4034973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an event?</a:t>
            </a:r>
          </a:p>
        </p:txBody>
      </p:sp>
      <p:sp>
        <p:nvSpPr>
          <p:cNvPr id="9" name="TextBox 8"/>
          <p:cNvSpPr txBox="1"/>
          <p:nvPr/>
        </p:nvSpPr>
        <p:spPr>
          <a:xfrm>
            <a:off x="1462915" y="1244467"/>
            <a:ext cx="5391219" cy="300082"/>
          </a:xfrm>
          <a:prstGeom prst="rect">
            <a:avLst/>
          </a:prstGeom>
          <a:noFill/>
        </p:spPr>
        <p:txBody>
          <a:bodyPr wrap="none" rtlCol="0">
            <a:spAutoFit/>
          </a:bodyPr>
          <a:lstStyle/>
          <a:p>
            <a:pPr algn="ctr"/>
            <a:r>
              <a:rPr lang="en-US" sz="1350" b="1" dirty="0">
                <a:cs typeface="Chalkduster"/>
              </a:rPr>
              <a:t>A crossing of the two LHC proton beams at an interaction point</a:t>
            </a:r>
          </a:p>
        </p:txBody>
      </p:sp>
      <p:pic>
        <p:nvPicPr>
          <p:cNvPr id="10" name="Picture 9" descr="2-beams-IP.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5900" y="1525877"/>
            <a:ext cx="6259648" cy="3138237"/>
          </a:xfrm>
          <a:prstGeom prst="rect">
            <a:avLst/>
          </a:prstGeom>
        </p:spPr>
      </p:pic>
      <p:sp>
        <p:nvSpPr>
          <p:cNvPr id="3" name="Slide Number Placeholder 2"/>
          <p:cNvSpPr>
            <a:spLocks noGrp="1"/>
          </p:cNvSpPr>
          <p:nvPr>
            <p:ph type="sldNum" sz="quarter" idx="12"/>
          </p:nvPr>
        </p:nvSpPr>
        <p:spPr/>
        <p:txBody>
          <a:bodyPr/>
          <a:lstStyle/>
          <a:p>
            <a:fld id="{80149149-8C21-2B45-9A08-A29B7F6116D0}" type="slidenum">
              <a:rPr lang="en-US" smtClean="0"/>
              <a:pPr/>
              <a:t>7</a:t>
            </a:fld>
            <a:endParaRPr lang="en-US"/>
          </a:p>
        </p:txBody>
      </p:sp>
      <p:sp>
        <p:nvSpPr>
          <p:cNvPr id="4" name="Date Placeholder 3">
            <a:extLst>
              <a:ext uri="{FF2B5EF4-FFF2-40B4-BE49-F238E27FC236}">
                <a16:creationId xmlns:a16="http://schemas.microsoft.com/office/drawing/2014/main" id="{CEDE3AA2-643B-104B-8CE7-8EF1DFAF54ED}"/>
              </a:ext>
            </a:extLst>
          </p:cNvPr>
          <p:cNvSpPr>
            <a:spLocks noGrp="1"/>
          </p:cNvSpPr>
          <p:nvPr>
            <p:ph type="dt" sz="half" idx="10"/>
          </p:nvPr>
        </p:nvSpPr>
        <p:spPr/>
        <p:txBody>
          <a:bodyPr/>
          <a:lstStyle/>
          <a:p>
            <a:fld id="{6E0DD2E8-4C1B-9741-ADAE-6A6E3F28E56D}" type="datetime1">
              <a:rPr lang="en-US" smtClean="0"/>
              <a:t>3/4/19</a:t>
            </a:fld>
            <a:endParaRPr lang="en-US"/>
          </a:p>
        </p:txBody>
      </p:sp>
      <p:sp>
        <p:nvSpPr>
          <p:cNvPr id="5" name="Footer Placeholder 4">
            <a:extLst>
              <a:ext uri="{FF2B5EF4-FFF2-40B4-BE49-F238E27FC236}">
                <a16:creationId xmlns:a16="http://schemas.microsoft.com/office/drawing/2014/main" id="{3B95686B-434E-8D4B-A532-11F99D42291D}"/>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1890486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894980" y="2400024"/>
            <a:ext cx="5370428" cy="0"/>
          </a:xfrm>
          <a:prstGeom prst="line">
            <a:avLst/>
          </a:prstGeom>
          <a:ln w="571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Explosion 1 7"/>
          <p:cNvSpPr/>
          <p:nvPr/>
        </p:nvSpPr>
        <p:spPr>
          <a:xfrm rot="435681">
            <a:off x="3430355" y="1593860"/>
            <a:ext cx="2400289" cy="1654246"/>
          </a:xfrm>
          <a:prstGeom prst="irregularSeal1">
            <a:avLst/>
          </a:prstGeom>
          <a:gradFill flip="none" rotWithShape="1">
            <a:gsLst>
              <a:gs pos="19000">
                <a:schemeClr val="bg1">
                  <a:lumMod val="50000"/>
                  <a:alpha val="96000"/>
                </a:schemeClr>
              </a:gs>
              <a:gs pos="76000">
                <a:srgbClr val="FFFFFF">
                  <a:alpha val="65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Explosion 1 8"/>
          <p:cNvSpPr/>
          <p:nvPr/>
        </p:nvSpPr>
        <p:spPr>
          <a:xfrm>
            <a:off x="4126697" y="2325875"/>
            <a:ext cx="460059" cy="605645"/>
          </a:xfrm>
          <a:prstGeom prst="irregularSeal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Explosion 1 10"/>
          <p:cNvSpPr/>
          <p:nvPr/>
        </p:nvSpPr>
        <p:spPr>
          <a:xfrm rot="2139265">
            <a:off x="3857968" y="1939712"/>
            <a:ext cx="474980" cy="681939"/>
          </a:xfrm>
          <a:prstGeom prst="irregularSeal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Explosion 1 11"/>
          <p:cNvSpPr/>
          <p:nvPr/>
        </p:nvSpPr>
        <p:spPr>
          <a:xfrm>
            <a:off x="4296889" y="1942684"/>
            <a:ext cx="561143" cy="503933"/>
          </a:xfrm>
          <a:prstGeom prst="irregularSeal1">
            <a:avLst/>
          </a:prstGeom>
          <a:solidFill>
            <a:srgbClr val="FFFFFF"/>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Explosion 1 12"/>
          <p:cNvSpPr/>
          <p:nvPr/>
        </p:nvSpPr>
        <p:spPr>
          <a:xfrm rot="1420031">
            <a:off x="4942817" y="2025392"/>
            <a:ext cx="402434" cy="583607"/>
          </a:xfrm>
          <a:prstGeom prst="irregularSeal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Explosion 1 13"/>
          <p:cNvSpPr/>
          <p:nvPr/>
        </p:nvSpPr>
        <p:spPr>
          <a:xfrm rot="20405384">
            <a:off x="4607794" y="2296940"/>
            <a:ext cx="416741" cy="680866"/>
          </a:xfrm>
          <a:prstGeom prst="irregularSeal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Oval 14"/>
          <p:cNvSpPr/>
          <p:nvPr/>
        </p:nvSpPr>
        <p:spPr>
          <a:xfrm>
            <a:off x="3951991" y="2251203"/>
            <a:ext cx="164454" cy="175358"/>
          </a:xfrm>
          <a:prstGeom prst="ellipse">
            <a:avLst/>
          </a:prstGeom>
          <a:solidFill>
            <a:srgbClr val="96C297"/>
          </a:solidFill>
          <a:ln>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96C297"/>
              </a:solidFill>
            </a:endParaRPr>
          </a:p>
        </p:txBody>
      </p:sp>
      <p:sp>
        <p:nvSpPr>
          <p:cNvPr id="16" name="Oval 15"/>
          <p:cNvSpPr/>
          <p:nvPr/>
        </p:nvSpPr>
        <p:spPr>
          <a:xfrm>
            <a:off x="4076341" y="2130891"/>
            <a:ext cx="164454" cy="175358"/>
          </a:xfrm>
          <a:prstGeom prst="ellipse">
            <a:avLst/>
          </a:prstGeom>
          <a:solidFill>
            <a:srgbClr val="D5BA7B"/>
          </a:solidFill>
          <a:ln>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Oval 16"/>
          <p:cNvSpPr/>
          <p:nvPr/>
        </p:nvSpPr>
        <p:spPr>
          <a:xfrm>
            <a:off x="4236733" y="2475793"/>
            <a:ext cx="164454" cy="175358"/>
          </a:xfrm>
          <a:prstGeom prst="ellipse">
            <a:avLst/>
          </a:prstGeom>
          <a:solidFill>
            <a:srgbClr val="96C297"/>
          </a:solidFill>
          <a:ln>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96C297"/>
              </a:solidFill>
            </a:endParaRPr>
          </a:p>
        </p:txBody>
      </p:sp>
      <p:sp>
        <p:nvSpPr>
          <p:cNvPr id="18" name="Oval 17"/>
          <p:cNvSpPr/>
          <p:nvPr/>
        </p:nvSpPr>
        <p:spPr>
          <a:xfrm>
            <a:off x="4310953" y="2576053"/>
            <a:ext cx="164454" cy="175358"/>
          </a:xfrm>
          <a:prstGeom prst="ellipse">
            <a:avLst/>
          </a:prstGeom>
          <a:solidFill>
            <a:srgbClr val="D5BA7B"/>
          </a:solidFill>
          <a:ln>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Oval 18"/>
          <p:cNvSpPr/>
          <p:nvPr/>
        </p:nvSpPr>
        <p:spPr>
          <a:xfrm>
            <a:off x="4454928" y="2101162"/>
            <a:ext cx="164454" cy="175358"/>
          </a:xfrm>
          <a:prstGeom prst="ellipse">
            <a:avLst/>
          </a:prstGeom>
          <a:solidFill>
            <a:srgbClr val="96C297"/>
          </a:solidFill>
          <a:ln w="28575" cmpd="sng">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96C297"/>
              </a:solidFill>
            </a:endParaRPr>
          </a:p>
        </p:txBody>
      </p:sp>
      <p:sp>
        <p:nvSpPr>
          <p:cNvPr id="20" name="Oval 19"/>
          <p:cNvSpPr/>
          <p:nvPr/>
        </p:nvSpPr>
        <p:spPr>
          <a:xfrm>
            <a:off x="4509096" y="2081110"/>
            <a:ext cx="164454" cy="175358"/>
          </a:xfrm>
          <a:prstGeom prst="ellipse">
            <a:avLst/>
          </a:prstGeom>
          <a:solidFill>
            <a:srgbClr val="D5BA7B"/>
          </a:solidFill>
          <a:ln w="28575" cmpd="sng">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Oval 20"/>
          <p:cNvSpPr/>
          <p:nvPr/>
        </p:nvSpPr>
        <p:spPr>
          <a:xfrm>
            <a:off x="4689540" y="2466112"/>
            <a:ext cx="164454" cy="175358"/>
          </a:xfrm>
          <a:prstGeom prst="ellipse">
            <a:avLst/>
          </a:prstGeom>
          <a:solidFill>
            <a:srgbClr val="96C297"/>
          </a:solidFill>
          <a:ln>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96C297"/>
              </a:solidFill>
            </a:endParaRPr>
          </a:p>
        </p:txBody>
      </p:sp>
      <p:sp>
        <p:nvSpPr>
          <p:cNvPr id="22" name="Oval 21"/>
          <p:cNvSpPr/>
          <p:nvPr/>
        </p:nvSpPr>
        <p:spPr>
          <a:xfrm>
            <a:off x="4763760" y="2586424"/>
            <a:ext cx="164454" cy="175358"/>
          </a:xfrm>
          <a:prstGeom prst="ellipse">
            <a:avLst/>
          </a:prstGeom>
          <a:solidFill>
            <a:srgbClr val="D5BA7B"/>
          </a:solidFill>
          <a:ln>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Oval 22"/>
          <p:cNvSpPr/>
          <p:nvPr/>
        </p:nvSpPr>
        <p:spPr>
          <a:xfrm>
            <a:off x="5024412" y="2269606"/>
            <a:ext cx="164454" cy="175358"/>
          </a:xfrm>
          <a:prstGeom prst="ellipse">
            <a:avLst/>
          </a:prstGeom>
          <a:solidFill>
            <a:srgbClr val="96C297"/>
          </a:solidFill>
          <a:ln>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96C297"/>
              </a:solidFill>
            </a:endParaRPr>
          </a:p>
        </p:txBody>
      </p:sp>
      <p:sp>
        <p:nvSpPr>
          <p:cNvPr id="24" name="Oval 23"/>
          <p:cNvSpPr/>
          <p:nvPr/>
        </p:nvSpPr>
        <p:spPr>
          <a:xfrm>
            <a:off x="5098632" y="2169346"/>
            <a:ext cx="164454" cy="175358"/>
          </a:xfrm>
          <a:prstGeom prst="ellipse">
            <a:avLst/>
          </a:prstGeom>
          <a:solidFill>
            <a:srgbClr val="D5BA7B"/>
          </a:solidFill>
          <a:ln>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25" name="Picture 24" descr="Untitled.png"/>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570442" y="1730271"/>
            <a:ext cx="1792105" cy="1339507"/>
          </a:xfrm>
          <a:prstGeom prst="rect">
            <a:avLst/>
          </a:prstGeom>
        </p:spPr>
      </p:pic>
      <p:pic>
        <p:nvPicPr>
          <p:cNvPr id="26" name="Picture 25" descr="Untitled.png"/>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flipH="1">
            <a:off x="5803611" y="1742064"/>
            <a:ext cx="1792105" cy="1339507"/>
          </a:xfrm>
          <a:prstGeom prst="rect">
            <a:avLst/>
          </a:prstGeom>
        </p:spPr>
      </p:pic>
      <p:sp>
        <p:nvSpPr>
          <p:cNvPr id="27" name="TextBox 26"/>
          <p:cNvSpPr txBox="1"/>
          <p:nvPr/>
        </p:nvSpPr>
        <p:spPr>
          <a:xfrm>
            <a:off x="2756854" y="3292905"/>
            <a:ext cx="3504486" cy="715581"/>
          </a:xfrm>
          <a:prstGeom prst="rect">
            <a:avLst/>
          </a:prstGeom>
          <a:noFill/>
        </p:spPr>
        <p:txBody>
          <a:bodyPr wrap="none" rtlCol="0">
            <a:spAutoFit/>
          </a:bodyPr>
          <a:lstStyle/>
          <a:p>
            <a:pPr algn="ctr"/>
            <a:r>
              <a:rPr lang="en-US" sz="1350" b="1" dirty="0">
                <a:cs typeface="Chalkduster"/>
              </a:rPr>
              <a:t>Proton bunches</a:t>
            </a:r>
          </a:p>
          <a:p>
            <a:pPr algn="ctr"/>
            <a:r>
              <a:rPr lang="en-US" sz="1350" b="1" dirty="0">
                <a:cs typeface="Chalkduster"/>
              </a:rPr>
              <a:t>&gt;10</a:t>
            </a:r>
            <a:r>
              <a:rPr lang="en-US" sz="1350" b="1" baseline="30000" dirty="0">
                <a:cs typeface="Chalkduster"/>
              </a:rPr>
              <a:t>11</a:t>
            </a:r>
            <a:r>
              <a:rPr lang="en-US" sz="1350" b="1" dirty="0">
                <a:cs typeface="Chalkduster"/>
              </a:rPr>
              <a:t> protons/bunch</a:t>
            </a:r>
          </a:p>
          <a:p>
            <a:pPr algn="ctr"/>
            <a:r>
              <a:rPr lang="en-US" sz="1350" dirty="0">
                <a:cs typeface="Chalkduster"/>
              </a:rPr>
              <a:t>colliding at </a:t>
            </a:r>
            <a:r>
              <a:rPr lang="en-US" sz="1350" b="1" dirty="0">
                <a:cs typeface="Chalkduster"/>
              </a:rPr>
              <a:t>13 </a:t>
            </a:r>
            <a:r>
              <a:rPr lang="en-US" sz="1350" b="1" dirty="0" err="1">
                <a:cs typeface="Chalkduster"/>
              </a:rPr>
              <a:t>TeV</a:t>
            </a:r>
            <a:r>
              <a:rPr lang="en-US" sz="1350" dirty="0">
                <a:cs typeface="Chalkduster"/>
              </a:rPr>
              <a:t> and at ~</a:t>
            </a:r>
            <a:r>
              <a:rPr lang="en-US" sz="1350" b="1" dirty="0">
                <a:cs typeface="Chalkduster"/>
              </a:rPr>
              <a:t>40 MHz in 2018</a:t>
            </a:r>
          </a:p>
        </p:txBody>
      </p:sp>
      <p:sp>
        <p:nvSpPr>
          <p:cNvPr id="28" name="TextBox 27"/>
          <p:cNvSpPr txBox="1"/>
          <p:nvPr/>
        </p:nvSpPr>
        <p:spPr>
          <a:xfrm>
            <a:off x="2900225" y="4212559"/>
            <a:ext cx="3298658" cy="507831"/>
          </a:xfrm>
          <a:prstGeom prst="rect">
            <a:avLst/>
          </a:prstGeom>
          <a:noFill/>
        </p:spPr>
        <p:txBody>
          <a:bodyPr wrap="square" rtlCol="0">
            <a:spAutoFit/>
          </a:bodyPr>
          <a:lstStyle/>
          <a:p>
            <a:pPr algn="ctr"/>
            <a:r>
              <a:rPr lang="en-US" sz="1350" dirty="0">
                <a:cs typeface="Chalkduster"/>
              </a:rPr>
              <a:t>In 2018: </a:t>
            </a:r>
          </a:p>
          <a:p>
            <a:pPr algn="ctr"/>
            <a:r>
              <a:rPr lang="en-US" sz="1350" dirty="0">
                <a:cs typeface="Chalkduster"/>
              </a:rPr>
              <a:t>Up to 60 p-p collisions / bunch crossing</a:t>
            </a:r>
          </a:p>
        </p:txBody>
      </p:sp>
      <p:sp>
        <p:nvSpPr>
          <p:cNvPr id="29" name="Title 1"/>
          <p:cNvSpPr>
            <a:spLocks noGrp="1"/>
          </p:cNvSpPr>
          <p:nvPr>
            <p:ph type="title"/>
          </p:nvPr>
        </p:nvSpPr>
        <p:spPr>
          <a:xfrm>
            <a:off x="1485900" y="114538"/>
            <a:ext cx="5970002" cy="914162"/>
          </a:xfrm>
        </p:spPr>
        <p:txBody>
          <a:bodyPr/>
          <a:lstStyle/>
          <a:p>
            <a:r>
              <a:rPr lang="en-US" dirty="0"/>
              <a:t>What is an event?</a:t>
            </a:r>
          </a:p>
        </p:txBody>
      </p:sp>
      <p:sp>
        <p:nvSpPr>
          <p:cNvPr id="2" name="Slide Number Placeholder 1"/>
          <p:cNvSpPr>
            <a:spLocks noGrp="1"/>
          </p:cNvSpPr>
          <p:nvPr>
            <p:ph type="sldNum" sz="quarter" idx="12"/>
          </p:nvPr>
        </p:nvSpPr>
        <p:spPr/>
        <p:txBody>
          <a:bodyPr/>
          <a:lstStyle/>
          <a:p>
            <a:fld id="{80149149-8C21-2B45-9A08-A29B7F6116D0}" type="slidenum">
              <a:rPr lang="en-US" smtClean="0"/>
              <a:pPr/>
              <a:t>8</a:t>
            </a:fld>
            <a:endParaRPr lang="en-US"/>
          </a:p>
        </p:txBody>
      </p:sp>
      <p:sp>
        <p:nvSpPr>
          <p:cNvPr id="3" name="Date Placeholder 2">
            <a:extLst>
              <a:ext uri="{FF2B5EF4-FFF2-40B4-BE49-F238E27FC236}">
                <a16:creationId xmlns:a16="http://schemas.microsoft.com/office/drawing/2014/main" id="{E2A18DFB-1C12-BC49-BA9A-5C5F84395C27}"/>
              </a:ext>
            </a:extLst>
          </p:cNvPr>
          <p:cNvSpPr>
            <a:spLocks noGrp="1"/>
          </p:cNvSpPr>
          <p:nvPr>
            <p:ph type="dt" sz="half" idx="10"/>
          </p:nvPr>
        </p:nvSpPr>
        <p:spPr/>
        <p:txBody>
          <a:bodyPr/>
          <a:lstStyle/>
          <a:p>
            <a:fld id="{9004BF25-8190-9345-A236-DC9C459BC368}" type="datetime1">
              <a:rPr lang="en-US" smtClean="0"/>
              <a:t>3/4/19</a:t>
            </a:fld>
            <a:endParaRPr lang="en-US"/>
          </a:p>
        </p:txBody>
      </p:sp>
      <p:sp>
        <p:nvSpPr>
          <p:cNvPr id="4" name="Footer Placeholder 3">
            <a:extLst>
              <a:ext uri="{FF2B5EF4-FFF2-40B4-BE49-F238E27FC236}">
                <a16:creationId xmlns:a16="http://schemas.microsoft.com/office/drawing/2014/main" id="{D941FE1A-0231-5F4D-9461-A88F709BAEB3}"/>
              </a:ext>
            </a:extLst>
          </p:cNvPr>
          <p:cNvSpPr>
            <a:spLocks noGrp="1"/>
          </p:cNvSpPr>
          <p:nvPr>
            <p:ph type="ftr" sz="quarter" idx="11"/>
          </p:nvPr>
        </p:nvSpPr>
        <p:spPr/>
        <p:txBody>
          <a:bodyPr/>
          <a:lstStyle/>
          <a:p>
            <a:r>
              <a:rPr lang="en-US"/>
              <a:t>Simone.Campana@cern.ch</a:t>
            </a:r>
          </a:p>
        </p:txBody>
      </p:sp>
    </p:spTree>
    <p:extLst>
      <p:ext uri="{BB962C8B-B14F-4D97-AF65-F5344CB8AC3E}">
        <p14:creationId xmlns:p14="http://schemas.microsoft.com/office/powerpoint/2010/main" val="1473593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946" y="114539"/>
            <a:ext cx="5877080" cy="1028700"/>
          </a:xfrm>
        </p:spPr>
        <p:txBody>
          <a:bodyPr/>
          <a:lstStyle/>
          <a:p>
            <a:r>
              <a:rPr lang="en-US" sz="2800" dirty="0"/>
              <a:t>The Large Hadron Collider @ CERN</a:t>
            </a:r>
          </a:p>
        </p:txBody>
      </p:sp>
      <p:pic>
        <p:nvPicPr>
          <p:cNvPr id="4" name="Picture 3" descr="9906026_01_layout_sch.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138984" y="1143238"/>
            <a:ext cx="5509717" cy="3345260"/>
          </a:xfrm>
          <a:prstGeom prst="rect">
            <a:avLst/>
          </a:prstGeom>
        </p:spPr>
      </p:pic>
      <p:sp>
        <p:nvSpPr>
          <p:cNvPr id="6" name="Rectangle 5"/>
          <p:cNvSpPr/>
          <p:nvPr/>
        </p:nvSpPr>
        <p:spPr>
          <a:xfrm>
            <a:off x="381396" y="581263"/>
            <a:ext cx="2016084" cy="3930002"/>
          </a:xfrm>
          <a:prstGeom prst="rect">
            <a:avLst/>
          </a:prstGeom>
          <a:gradFill flip="none" rotWithShape="1">
            <a:gsLst>
              <a:gs pos="0">
                <a:schemeClr val="bg1">
                  <a:alpha val="29000"/>
                </a:schemeClr>
              </a:gs>
              <a:gs pos="85000">
                <a:srgbClr val="E4E1D9"/>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dirty="0"/>
          </a:p>
        </p:txBody>
      </p:sp>
      <p:grpSp>
        <p:nvGrpSpPr>
          <p:cNvPr id="7" name="Group 63"/>
          <p:cNvGrpSpPr>
            <a:grpSpLocks noChangeAspect="1"/>
          </p:cNvGrpSpPr>
          <p:nvPr/>
        </p:nvGrpSpPr>
        <p:grpSpPr>
          <a:xfrm>
            <a:off x="578823" y="3583387"/>
            <a:ext cx="541802" cy="285422"/>
            <a:chOff x="304800" y="4572000"/>
            <a:chExt cx="721800" cy="507000"/>
          </a:xfrm>
        </p:grpSpPr>
        <p:sp>
          <p:nvSpPr>
            <p:cNvPr id="69" name="Oval 68"/>
            <p:cNvSpPr/>
            <p:nvPr/>
          </p:nvSpPr>
          <p:spPr>
            <a:xfrm>
              <a:off x="457200" y="46482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81000" y="47244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7200" y="47244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81000" y="48006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914400" y="48006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81000" y="48768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38200" y="47244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57200" y="49530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533400" y="47244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57200" y="48006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533400" y="48006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57200" y="48768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838200" y="48006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33400" y="45720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609600" y="45720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33400" y="46482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62000" y="48006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685800" y="48768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609600" y="49530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762000" y="48768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762000" y="47244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609600" y="46482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85800" y="46482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609600" y="47244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685800" y="47244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685800" y="48006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09600" y="48006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33400" y="48768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609600" y="48768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33400" y="49530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04800" y="47244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04800" y="4800600"/>
              <a:ext cx="112200" cy="126000"/>
            </a:xfrm>
            <a:prstGeom prst="ellipse">
              <a:avLst/>
            </a:prstGeom>
            <a:solidFill>
              <a:schemeClr val="accent6">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Notched Right Arrow 7"/>
          <p:cNvSpPr/>
          <p:nvPr/>
        </p:nvSpPr>
        <p:spPr>
          <a:xfrm>
            <a:off x="1120625" y="3697230"/>
            <a:ext cx="220200" cy="100659"/>
          </a:xfrm>
          <a:prstGeom prst="notchedRightArrow">
            <a:avLst/>
          </a:prstGeom>
          <a:gradFill flip="none" rotWithShape="1">
            <a:gsLst>
              <a:gs pos="34000">
                <a:schemeClr val="accent6">
                  <a:lumMod val="75000"/>
                </a:schemeClr>
              </a:gs>
              <a:gs pos="100000">
                <a:srgbClr val="FFFFFF"/>
              </a:gs>
            </a:gsLst>
            <a:lin ang="1044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grpSp>
        <p:nvGrpSpPr>
          <p:cNvPr id="9" name="Group 124"/>
          <p:cNvGrpSpPr/>
          <p:nvPr/>
        </p:nvGrpSpPr>
        <p:grpSpPr>
          <a:xfrm>
            <a:off x="1417026" y="3583400"/>
            <a:ext cx="753600" cy="285424"/>
            <a:chOff x="1303800" y="5181600"/>
            <a:chExt cx="753600" cy="380565"/>
          </a:xfrm>
        </p:grpSpPr>
        <p:sp>
          <p:nvSpPr>
            <p:cNvPr id="36" name="Oval 35"/>
            <p:cNvSpPr/>
            <p:nvPr/>
          </p:nvSpPr>
          <p:spPr>
            <a:xfrm flipH="1">
              <a:off x="1858785" y="5238797"/>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flipH="1">
              <a:off x="1915983" y="5295995"/>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flipH="1">
              <a:off x="1858785" y="5295995"/>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flipH="1">
              <a:off x="1915983" y="5353192"/>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flipH="1">
              <a:off x="1515600" y="5353192"/>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flipH="1">
              <a:off x="1915983" y="5410389"/>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flipH="1">
              <a:off x="1572798" y="5295995"/>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flipH="1">
              <a:off x="1858785" y="5467587"/>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flipH="1">
              <a:off x="1801588" y="5295995"/>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flipH="1">
              <a:off x="1858785" y="5353192"/>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flipH="1">
              <a:off x="1801588" y="5353192"/>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flipH="1">
              <a:off x="1858785" y="5410389"/>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flipH="1">
              <a:off x="1572798" y="5353192"/>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flipH="1">
              <a:off x="1801588" y="5181600"/>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flipH="1">
              <a:off x="1744390" y="5181600"/>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flipH="1">
              <a:off x="1801588" y="5238797"/>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flipH="1">
              <a:off x="1629995" y="5353192"/>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flipH="1">
              <a:off x="1687193" y="5410389"/>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flipH="1">
              <a:off x="1744390" y="5467587"/>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flipH="1">
              <a:off x="1629995" y="5410389"/>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flipH="1">
              <a:off x="1629995" y="5295995"/>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flipH="1">
              <a:off x="1744390" y="5238797"/>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flipH="1">
              <a:off x="1687193" y="5238797"/>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flipH="1">
              <a:off x="1744390" y="5295995"/>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flipH="1">
              <a:off x="1687193" y="5295995"/>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flipH="1">
              <a:off x="1687193" y="5353192"/>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flipH="1">
              <a:off x="1744390" y="5353192"/>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flipH="1">
              <a:off x="1801588" y="5410389"/>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flipH="1">
              <a:off x="1744390" y="5410389"/>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flipH="1">
              <a:off x="1801588" y="5467587"/>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flipH="1">
              <a:off x="1973180" y="5295995"/>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flipH="1">
              <a:off x="1973180" y="5353192"/>
              <a:ext cx="84220" cy="94578"/>
            </a:xfrm>
            <a:prstGeom prst="ellipse">
              <a:avLst/>
            </a:prstGeom>
            <a:solidFill>
              <a:schemeClr val="accent3">
                <a:lumMod val="75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Notched Right Arrow 67"/>
            <p:cNvSpPr/>
            <p:nvPr/>
          </p:nvSpPr>
          <p:spPr>
            <a:xfrm flipH="1">
              <a:off x="1303800" y="5334000"/>
              <a:ext cx="220200" cy="134212"/>
            </a:xfrm>
            <a:prstGeom prst="notchedRightArrow">
              <a:avLst/>
            </a:prstGeom>
            <a:gradFill flip="none" rotWithShape="1">
              <a:gsLst>
                <a:gs pos="34000">
                  <a:schemeClr val="accent3">
                    <a:lumMod val="75000"/>
                  </a:schemeClr>
                </a:gs>
                <a:gs pos="100000">
                  <a:srgbClr val="FFFFFF"/>
                </a:gs>
              </a:gsLst>
              <a:lin ang="1044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509973" y="3868825"/>
            <a:ext cx="1875952" cy="738656"/>
          </a:xfrm>
          <a:prstGeom prst="rect">
            <a:avLst/>
          </a:prstGeom>
          <a:noFill/>
        </p:spPr>
        <p:txBody>
          <a:bodyPr wrap="none" lIns="91430" tIns="45716" rIns="91430" bIns="45716" rtlCol="0">
            <a:spAutoFit/>
          </a:bodyPr>
          <a:lstStyle/>
          <a:p>
            <a:pPr algn="ctr"/>
            <a:r>
              <a:rPr lang="en-US" sz="1400" b="1" dirty="0">
                <a:cs typeface="Chalkduster"/>
              </a:rPr>
              <a:t>Proton bunches</a:t>
            </a:r>
          </a:p>
          <a:p>
            <a:pPr algn="ctr"/>
            <a:r>
              <a:rPr lang="en-US" sz="1400" dirty="0">
                <a:cs typeface="Chalkduster"/>
              </a:rPr>
              <a:t>&gt;10</a:t>
            </a:r>
            <a:r>
              <a:rPr lang="en-US" sz="1400" baseline="30000" dirty="0">
                <a:cs typeface="Chalkduster"/>
              </a:rPr>
              <a:t>11</a:t>
            </a:r>
            <a:r>
              <a:rPr lang="en-US" sz="1400" dirty="0">
                <a:cs typeface="Chalkduster"/>
              </a:rPr>
              <a:t> protons/bunch</a:t>
            </a:r>
          </a:p>
          <a:p>
            <a:pPr algn="ctr"/>
            <a:r>
              <a:rPr lang="en-US" sz="1400" dirty="0">
                <a:cs typeface="Chalkduster"/>
              </a:rPr>
              <a:t>(colliding at ~</a:t>
            </a:r>
            <a:r>
              <a:rPr lang="en-US" sz="1400" b="1" dirty="0">
                <a:cs typeface="Chalkduster"/>
              </a:rPr>
              <a:t>40MHz)</a:t>
            </a:r>
          </a:p>
        </p:txBody>
      </p:sp>
      <p:sp>
        <p:nvSpPr>
          <p:cNvPr id="11" name="Up Arrow 10"/>
          <p:cNvSpPr/>
          <p:nvPr/>
        </p:nvSpPr>
        <p:spPr>
          <a:xfrm>
            <a:off x="2253606" y="565479"/>
            <a:ext cx="293891" cy="3945786"/>
          </a:xfrm>
          <a:prstGeom prst="upArrow">
            <a:avLst/>
          </a:prstGeom>
          <a:gradFill>
            <a:gsLst>
              <a:gs pos="0">
                <a:schemeClr val="bg1">
                  <a:alpha val="17000"/>
                </a:schemeClr>
              </a:gs>
              <a:gs pos="96000">
                <a:srgbClr val="C4AB90"/>
              </a:gs>
            </a:gsLst>
          </a:gradFill>
          <a:ln w="12700" cmpd="sng">
            <a:gradFill flip="none" rotWithShape="1">
              <a:gsLst>
                <a:gs pos="2000">
                  <a:schemeClr val="tx1">
                    <a:alpha val="85000"/>
                  </a:schemeClr>
                </a:gs>
                <a:gs pos="86000">
                  <a:schemeClr val="bg2">
                    <a:alpha val="0"/>
                  </a:schemeClr>
                </a:gs>
              </a:gsLst>
              <a:lin ang="9480000" scaled="0"/>
              <a:tileRect/>
            </a:gradFill>
          </a:ln>
          <a:effectLst/>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grpSp>
        <p:nvGrpSpPr>
          <p:cNvPr id="12" name="Group 146"/>
          <p:cNvGrpSpPr/>
          <p:nvPr/>
        </p:nvGrpSpPr>
        <p:grpSpPr>
          <a:xfrm>
            <a:off x="995248" y="1624372"/>
            <a:ext cx="783585" cy="342900"/>
            <a:chOff x="882022" y="2286000"/>
            <a:chExt cx="783585" cy="457200"/>
          </a:xfrm>
        </p:grpSpPr>
        <p:sp>
          <p:nvSpPr>
            <p:cNvPr id="29" name="Oval 28"/>
            <p:cNvSpPr/>
            <p:nvPr/>
          </p:nvSpPr>
          <p:spPr>
            <a:xfrm>
              <a:off x="882022" y="2286000"/>
              <a:ext cx="783585" cy="457200"/>
            </a:xfrm>
            <a:prstGeom prst="ellipse">
              <a:avLst/>
            </a:prstGeom>
            <a:gradFill flip="none" rotWithShape="1">
              <a:gsLst>
                <a:gs pos="8000">
                  <a:schemeClr val="bg1">
                    <a:lumMod val="65000"/>
                    <a:alpha val="27000"/>
                  </a:schemeClr>
                </a:gs>
                <a:gs pos="79000">
                  <a:schemeClr val="bg1">
                    <a:lumMod val="85000"/>
                    <a:alpha val="27000"/>
                  </a:schemeClr>
                </a:gs>
              </a:gsLst>
              <a:path path="rect">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1178802" y="2420022"/>
              <a:ext cx="84220" cy="94578"/>
            </a:xfrm>
            <a:prstGeom prst="ellipse">
              <a:avLst/>
            </a:prstGeom>
            <a:solidFill>
              <a:schemeClr val="accent3">
                <a:lumMod val="40000"/>
                <a:lumOff val="60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186822" y="2514600"/>
              <a:ext cx="84220" cy="94578"/>
            </a:xfrm>
            <a:prstGeom prst="ellipse">
              <a:avLst/>
            </a:prstGeom>
            <a:solidFill>
              <a:schemeClr val="accent6">
                <a:lumMod val="40000"/>
                <a:lumOff val="60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263022" y="2438400"/>
              <a:ext cx="84220" cy="94578"/>
            </a:xfrm>
            <a:prstGeom prst="ellipse">
              <a:avLst/>
            </a:prstGeom>
            <a:solidFill>
              <a:schemeClr val="accent6">
                <a:lumMod val="40000"/>
                <a:lumOff val="60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407402" y="2496222"/>
              <a:ext cx="84220" cy="94578"/>
            </a:xfrm>
            <a:prstGeom prst="ellipse">
              <a:avLst/>
            </a:prstGeom>
            <a:solidFill>
              <a:schemeClr val="accent6">
                <a:lumMod val="40000"/>
                <a:lumOff val="60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339222" y="2420022"/>
              <a:ext cx="84220" cy="94578"/>
            </a:xfrm>
            <a:prstGeom prst="ellipse">
              <a:avLst/>
            </a:prstGeom>
            <a:solidFill>
              <a:schemeClr val="accent3">
                <a:lumMod val="40000"/>
                <a:lumOff val="60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102602" y="2514600"/>
              <a:ext cx="84220" cy="94578"/>
            </a:xfrm>
            <a:prstGeom prst="ellipse">
              <a:avLst/>
            </a:prstGeom>
            <a:solidFill>
              <a:schemeClr val="accent3">
                <a:lumMod val="40000"/>
                <a:lumOff val="60000"/>
              </a:schemeClr>
            </a:solidFill>
            <a:ln>
              <a:solidFill>
                <a:srgbClr val="000000"/>
              </a:solidFill>
            </a:ln>
            <a:effectLst>
              <a:outerShdw blurRad="4318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p:cNvSpPr txBox="1"/>
          <p:nvPr/>
        </p:nvSpPr>
        <p:spPr>
          <a:xfrm>
            <a:off x="279370" y="2028502"/>
            <a:ext cx="2209799" cy="954099"/>
          </a:xfrm>
          <a:prstGeom prst="rect">
            <a:avLst/>
          </a:prstGeom>
          <a:noFill/>
        </p:spPr>
        <p:txBody>
          <a:bodyPr wrap="square" lIns="91430" tIns="45716" rIns="91430" bIns="45716" rtlCol="0">
            <a:spAutoFit/>
          </a:bodyPr>
          <a:lstStyle/>
          <a:p>
            <a:pPr algn="ctr"/>
            <a:r>
              <a:rPr lang="en-US" sz="1400" dirty="0" err="1">
                <a:cs typeface="Chalkduster"/>
              </a:rPr>
              <a:t>p-p</a:t>
            </a:r>
            <a:r>
              <a:rPr lang="en-US" sz="1400" dirty="0">
                <a:cs typeface="Chalkduster"/>
              </a:rPr>
              <a:t> collisions with interesting </a:t>
            </a:r>
            <a:r>
              <a:rPr lang="en-US" sz="1400" dirty="0" err="1">
                <a:cs typeface="Chalkduster"/>
              </a:rPr>
              <a:t>parton</a:t>
            </a:r>
            <a:r>
              <a:rPr lang="en-US" sz="1400" dirty="0">
                <a:cs typeface="Chalkduster"/>
              </a:rPr>
              <a:t> interactions</a:t>
            </a:r>
          </a:p>
          <a:p>
            <a:pPr algn="ctr"/>
            <a:r>
              <a:rPr lang="en-US" sz="1400" b="1" dirty="0">
                <a:cs typeface="Chalkduster"/>
              </a:rPr>
              <a:t>(&lt;kHz)</a:t>
            </a:r>
          </a:p>
        </p:txBody>
      </p:sp>
      <p:grpSp>
        <p:nvGrpSpPr>
          <p:cNvPr id="14" name="Group 138"/>
          <p:cNvGrpSpPr/>
          <p:nvPr/>
        </p:nvGrpSpPr>
        <p:grpSpPr>
          <a:xfrm>
            <a:off x="684600" y="2866968"/>
            <a:ext cx="1389543" cy="307777"/>
            <a:chOff x="571372" y="3563552"/>
            <a:chExt cx="1389543" cy="410369"/>
          </a:xfrm>
        </p:grpSpPr>
        <p:sp>
          <p:nvSpPr>
            <p:cNvPr id="22" name="Oval 21"/>
            <p:cNvSpPr/>
            <p:nvPr/>
          </p:nvSpPr>
          <p:spPr>
            <a:xfrm>
              <a:off x="893005" y="3657600"/>
              <a:ext cx="156220" cy="166578"/>
            </a:xfrm>
            <a:prstGeom prst="ellipse">
              <a:avLst/>
            </a:prstGeom>
            <a:solidFill>
              <a:schemeClr val="accent6">
                <a:lumMod val="75000"/>
              </a:schemeClr>
            </a:solidFill>
            <a:ln>
              <a:solidFill>
                <a:srgbClr val="000000"/>
              </a:solidFill>
            </a:ln>
            <a:effectLst>
              <a:outerShdw blurRad="266700" dist="114300" dir="81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494688" y="3657600"/>
              <a:ext cx="156220" cy="166578"/>
            </a:xfrm>
            <a:prstGeom prst="ellipse">
              <a:avLst/>
            </a:prstGeom>
            <a:solidFill>
              <a:schemeClr val="accent3">
                <a:lumMod val="75000"/>
              </a:schemeClr>
            </a:solidFill>
            <a:ln>
              <a:solidFill>
                <a:srgbClr val="000000"/>
              </a:solidFill>
            </a:ln>
            <a:effectLst>
              <a:outerShdw blurRad="266700" dist="114300" dir="3300000" algn="br">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105"/>
            <p:cNvGrpSpPr/>
            <p:nvPr/>
          </p:nvGrpSpPr>
          <p:grpSpPr>
            <a:xfrm>
              <a:off x="1043400" y="3671778"/>
              <a:ext cx="444600" cy="134212"/>
              <a:chOff x="967200" y="5180785"/>
              <a:chExt cx="444600" cy="134212"/>
            </a:xfrm>
          </p:grpSpPr>
          <p:sp>
            <p:nvSpPr>
              <p:cNvPr id="27" name="Notched Right Arrow 26"/>
              <p:cNvSpPr/>
              <p:nvPr/>
            </p:nvSpPr>
            <p:spPr>
              <a:xfrm>
                <a:off x="967200" y="5180785"/>
                <a:ext cx="184200" cy="134212"/>
              </a:xfrm>
              <a:prstGeom prst="notchedRightArrow">
                <a:avLst/>
              </a:prstGeom>
              <a:gradFill flip="none" rotWithShape="1">
                <a:gsLst>
                  <a:gs pos="34000">
                    <a:schemeClr val="accent6">
                      <a:lumMod val="75000"/>
                    </a:schemeClr>
                  </a:gs>
                  <a:gs pos="100000">
                    <a:srgbClr val="FFFFFF"/>
                  </a:gs>
                </a:gsLst>
                <a:lin ang="1044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Notched Right Arrow 27"/>
              <p:cNvSpPr/>
              <p:nvPr/>
            </p:nvSpPr>
            <p:spPr>
              <a:xfrm flipH="1">
                <a:off x="1227600" y="5180785"/>
                <a:ext cx="184200" cy="134212"/>
              </a:xfrm>
              <a:prstGeom prst="notchedRightArrow">
                <a:avLst/>
              </a:prstGeom>
              <a:gradFill flip="none" rotWithShape="1">
                <a:gsLst>
                  <a:gs pos="34000">
                    <a:schemeClr val="accent3">
                      <a:lumMod val="75000"/>
                    </a:schemeClr>
                  </a:gs>
                  <a:gs pos="100000">
                    <a:srgbClr val="FFFFFF"/>
                  </a:gs>
                </a:gsLst>
                <a:lin ang="1044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TextBox 24"/>
            <p:cNvSpPr txBox="1"/>
            <p:nvPr/>
          </p:nvSpPr>
          <p:spPr>
            <a:xfrm>
              <a:off x="571372" y="3563552"/>
              <a:ext cx="284515" cy="410369"/>
            </a:xfrm>
            <a:prstGeom prst="rect">
              <a:avLst/>
            </a:prstGeom>
            <a:noFill/>
          </p:spPr>
          <p:txBody>
            <a:bodyPr wrap="none" rtlCol="0">
              <a:spAutoFit/>
            </a:bodyPr>
            <a:lstStyle/>
            <a:p>
              <a:r>
                <a:rPr lang="en-US" sz="1400" dirty="0" err="1">
                  <a:cs typeface="Chalkduster"/>
                </a:rPr>
                <a:t>p</a:t>
              </a:r>
              <a:endParaRPr lang="en-US" sz="1400" dirty="0">
                <a:cs typeface="Chalkduster"/>
              </a:endParaRPr>
            </a:p>
          </p:txBody>
        </p:sp>
        <p:sp>
          <p:nvSpPr>
            <p:cNvPr id="26" name="TextBox 25"/>
            <p:cNvSpPr txBox="1"/>
            <p:nvPr/>
          </p:nvSpPr>
          <p:spPr>
            <a:xfrm>
              <a:off x="1676400" y="3563552"/>
              <a:ext cx="284515" cy="410369"/>
            </a:xfrm>
            <a:prstGeom prst="rect">
              <a:avLst/>
            </a:prstGeom>
            <a:noFill/>
          </p:spPr>
          <p:txBody>
            <a:bodyPr wrap="none" rtlCol="0">
              <a:spAutoFit/>
            </a:bodyPr>
            <a:lstStyle/>
            <a:p>
              <a:r>
                <a:rPr lang="en-US" sz="1400" dirty="0" err="1">
                  <a:cs typeface="Chalkduster"/>
                </a:rPr>
                <a:t>p</a:t>
              </a:r>
              <a:endParaRPr lang="en-US" sz="1400" dirty="0">
                <a:cs typeface="Chalkduster"/>
              </a:endParaRPr>
            </a:p>
          </p:txBody>
        </p:sp>
      </p:grpSp>
      <p:sp>
        <p:nvSpPr>
          <p:cNvPr id="15" name="TextBox 14"/>
          <p:cNvSpPr txBox="1"/>
          <p:nvPr/>
        </p:nvSpPr>
        <p:spPr>
          <a:xfrm>
            <a:off x="37028" y="3108950"/>
            <a:ext cx="2299741" cy="276991"/>
          </a:xfrm>
          <a:prstGeom prst="rect">
            <a:avLst/>
          </a:prstGeom>
          <a:noFill/>
        </p:spPr>
        <p:txBody>
          <a:bodyPr wrap="square" lIns="91430" tIns="45716" rIns="91430" bIns="45716" rtlCol="0">
            <a:spAutoFit/>
          </a:bodyPr>
          <a:lstStyle/>
          <a:p>
            <a:pPr algn="ctr"/>
            <a:r>
              <a:rPr lang="en-US" sz="1200" dirty="0">
                <a:cs typeface="Chalkduster"/>
              </a:rPr>
              <a:t>~40 p-p collisions/</a:t>
            </a:r>
            <a:r>
              <a:rPr lang="en-US" sz="1200" dirty="0" err="1">
                <a:cs typeface="Chalkduster"/>
              </a:rPr>
              <a:t>bc</a:t>
            </a:r>
            <a:endParaRPr lang="en-US" sz="1200" dirty="0">
              <a:cs typeface="Chalkduster"/>
            </a:endParaRPr>
          </a:p>
        </p:txBody>
      </p:sp>
      <p:grpSp>
        <p:nvGrpSpPr>
          <p:cNvPr id="16" name="Group 145"/>
          <p:cNvGrpSpPr/>
          <p:nvPr/>
        </p:nvGrpSpPr>
        <p:grpSpPr>
          <a:xfrm>
            <a:off x="1180028" y="767122"/>
            <a:ext cx="445463" cy="342900"/>
            <a:chOff x="1066800" y="1524000"/>
            <a:chExt cx="445463" cy="457200"/>
          </a:xfrm>
        </p:grpSpPr>
        <p:sp>
          <p:nvSpPr>
            <p:cNvPr id="20" name="Freeform 19"/>
            <p:cNvSpPr/>
            <p:nvPr/>
          </p:nvSpPr>
          <p:spPr>
            <a:xfrm>
              <a:off x="1219200" y="1669806"/>
              <a:ext cx="127436" cy="158994"/>
            </a:xfrm>
            <a:custGeom>
              <a:avLst/>
              <a:gdLst>
                <a:gd name="connsiteX0" fmla="*/ 56869 w 235437"/>
                <a:gd name="connsiteY0" fmla="*/ 86162 h 266996"/>
                <a:gd name="connsiteX1" fmla="*/ 47391 w 235437"/>
                <a:gd name="connsiteY1" fmla="*/ 114594 h 266996"/>
                <a:gd name="connsiteX2" fmla="*/ 28434 w 235437"/>
                <a:gd name="connsiteY2" fmla="*/ 133548 h 266996"/>
                <a:gd name="connsiteX3" fmla="*/ 0 w 235437"/>
                <a:gd name="connsiteY3" fmla="*/ 180935 h 266996"/>
                <a:gd name="connsiteX4" fmla="*/ 18956 w 235437"/>
                <a:gd name="connsiteY4" fmla="*/ 237798 h 266996"/>
                <a:gd name="connsiteX5" fmla="*/ 75825 w 235437"/>
                <a:gd name="connsiteY5" fmla="*/ 266230 h 266996"/>
                <a:gd name="connsiteX6" fmla="*/ 85303 w 235437"/>
                <a:gd name="connsiteY6" fmla="*/ 266230 h 266996"/>
                <a:gd name="connsiteX7" fmla="*/ 180084 w 235437"/>
                <a:gd name="connsiteY7" fmla="*/ 256753 h 266996"/>
                <a:gd name="connsiteX8" fmla="*/ 208518 w 235437"/>
                <a:gd name="connsiteY8" fmla="*/ 237798 h 266996"/>
                <a:gd name="connsiteX9" fmla="*/ 208518 w 235437"/>
                <a:gd name="connsiteY9" fmla="*/ 190412 h 266996"/>
                <a:gd name="connsiteX10" fmla="*/ 227475 w 235437"/>
                <a:gd name="connsiteY10" fmla="*/ 143026 h 266996"/>
                <a:gd name="connsiteX11" fmla="*/ 199040 w 235437"/>
                <a:gd name="connsiteY11" fmla="*/ 10344 h 266996"/>
                <a:gd name="connsiteX12" fmla="*/ 180084 w 235437"/>
                <a:gd name="connsiteY12" fmla="*/ 866 h 266996"/>
                <a:gd name="connsiteX13" fmla="*/ 104259 w 235437"/>
                <a:gd name="connsiteY13" fmla="*/ 10344 h 266996"/>
                <a:gd name="connsiteX14" fmla="*/ 94781 w 235437"/>
                <a:gd name="connsiteY14" fmla="*/ 38776 h 266996"/>
                <a:gd name="connsiteX15" fmla="*/ 66347 w 235437"/>
                <a:gd name="connsiteY15" fmla="*/ 48253 h 266996"/>
                <a:gd name="connsiteX16" fmla="*/ 56869 w 235437"/>
                <a:gd name="connsiteY16" fmla="*/ 86162 h 26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5437" h="266996">
                  <a:moveTo>
                    <a:pt x="56869" y="86162"/>
                  </a:moveTo>
                  <a:cubicBezTo>
                    <a:pt x="53710" y="97219"/>
                    <a:pt x="52531" y="106028"/>
                    <a:pt x="47391" y="114594"/>
                  </a:cubicBezTo>
                  <a:cubicBezTo>
                    <a:pt x="42793" y="122256"/>
                    <a:pt x="34016" y="126571"/>
                    <a:pt x="28434" y="133548"/>
                  </a:cubicBezTo>
                  <a:cubicBezTo>
                    <a:pt x="13185" y="152607"/>
                    <a:pt x="9843" y="161250"/>
                    <a:pt x="0" y="180935"/>
                  </a:cubicBezTo>
                  <a:cubicBezTo>
                    <a:pt x="6319" y="199889"/>
                    <a:pt x="8366" y="220856"/>
                    <a:pt x="18956" y="237798"/>
                  </a:cubicBezTo>
                  <a:cubicBezTo>
                    <a:pt x="27536" y="251525"/>
                    <a:pt x="61288" y="262596"/>
                    <a:pt x="75825" y="266230"/>
                  </a:cubicBezTo>
                  <a:cubicBezTo>
                    <a:pt x="78890" y="266996"/>
                    <a:pt x="82144" y="266230"/>
                    <a:pt x="85303" y="266230"/>
                  </a:cubicBezTo>
                  <a:cubicBezTo>
                    <a:pt x="116897" y="263071"/>
                    <a:pt x="149146" y="263892"/>
                    <a:pt x="180084" y="256753"/>
                  </a:cubicBezTo>
                  <a:cubicBezTo>
                    <a:pt x="191183" y="254192"/>
                    <a:pt x="204031" y="248268"/>
                    <a:pt x="208518" y="237798"/>
                  </a:cubicBezTo>
                  <a:cubicBezTo>
                    <a:pt x="214740" y="223280"/>
                    <a:pt x="208518" y="206207"/>
                    <a:pt x="208518" y="190412"/>
                  </a:cubicBezTo>
                  <a:cubicBezTo>
                    <a:pt x="218616" y="139928"/>
                    <a:pt x="201888" y="143026"/>
                    <a:pt x="227475" y="143026"/>
                  </a:cubicBezTo>
                  <a:cubicBezTo>
                    <a:pt x="222833" y="91976"/>
                    <a:pt x="235437" y="46739"/>
                    <a:pt x="199040" y="10344"/>
                  </a:cubicBezTo>
                  <a:cubicBezTo>
                    <a:pt x="194045" y="5349"/>
                    <a:pt x="186403" y="4025"/>
                    <a:pt x="180084" y="866"/>
                  </a:cubicBezTo>
                  <a:cubicBezTo>
                    <a:pt x="154809" y="4025"/>
                    <a:pt x="127536" y="0"/>
                    <a:pt x="104259" y="10344"/>
                  </a:cubicBezTo>
                  <a:cubicBezTo>
                    <a:pt x="95130" y="14401"/>
                    <a:pt x="94781" y="38776"/>
                    <a:pt x="94781" y="38776"/>
                  </a:cubicBezTo>
                  <a:cubicBezTo>
                    <a:pt x="85303" y="41935"/>
                    <a:pt x="73412" y="41189"/>
                    <a:pt x="66347" y="48253"/>
                  </a:cubicBezTo>
                  <a:cubicBezTo>
                    <a:pt x="31918" y="82680"/>
                    <a:pt x="60028" y="75105"/>
                    <a:pt x="56869" y="86162"/>
                  </a:cubicBezTo>
                  <a:close/>
                </a:path>
              </a:pathLst>
            </a:custGeom>
            <a:solidFill>
              <a:srgbClr val="B3A2C7"/>
            </a:solidFill>
            <a:ln w="1905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066800" y="1524000"/>
              <a:ext cx="445463" cy="457200"/>
            </a:xfrm>
            <a:prstGeom prst="ellipse">
              <a:avLst/>
            </a:prstGeom>
            <a:gradFill flip="none" rotWithShape="1">
              <a:gsLst>
                <a:gs pos="8000">
                  <a:schemeClr val="bg1">
                    <a:lumMod val="65000"/>
                    <a:alpha val="27000"/>
                  </a:schemeClr>
                </a:gs>
                <a:gs pos="79000">
                  <a:schemeClr val="bg1">
                    <a:lumMod val="85000"/>
                    <a:alpha val="27000"/>
                  </a:schemeClr>
                </a:gs>
              </a:gsLst>
              <a:path path="rect">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7" name="Straight Connector 16"/>
          <p:cNvCxnSpPr>
            <a:stCxn id="30" idx="0"/>
            <a:endCxn id="21" idx="2"/>
          </p:cNvCxnSpPr>
          <p:nvPr/>
        </p:nvCxnSpPr>
        <p:spPr>
          <a:xfrm flipH="1" flipV="1">
            <a:off x="1180025" y="938572"/>
            <a:ext cx="154112" cy="786317"/>
          </a:xfrm>
          <a:prstGeom prst="line">
            <a:avLst/>
          </a:prstGeom>
          <a:ln w="12700"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34" idx="0"/>
            <a:endCxn id="21" idx="6"/>
          </p:cNvCxnSpPr>
          <p:nvPr/>
        </p:nvCxnSpPr>
        <p:spPr>
          <a:xfrm rot="5400000" flipH="1" flipV="1">
            <a:off x="1166865" y="1266267"/>
            <a:ext cx="786317" cy="130931"/>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12128" y="1082809"/>
            <a:ext cx="2209799" cy="523212"/>
          </a:xfrm>
          <a:prstGeom prst="rect">
            <a:avLst/>
          </a:prstGeom>
          <a:noFill/>
        </p:spPr>
        <p:txBody>
          <a:bodyPr wrap="square" lIns="91430" tIns="45716" rIns="91430" bIns="45716" rtlCol="0">
            <a:spAutoFit/>
          </a:bodyPr>
          <a:lstStyle/>
          <a:p>
            <a:pPr algn="ctr"/>
            <a:r>
              <a:rPr lang="en-US" sz="1400" dirty="0">
                <a:cs typeface="Chalkduster"/>
              </a:rPr>
              <a:t>New Particle!</a:t>
            </a:r>
          </a:p>
          <a:p>
            <a:pPr algn="ctr"/>
            <a:r>
              <a:rPr lang="en-US" sz="1400" dirty="0">
                <a:cs typeface="Chalkduster"/>
              </a:rPr>
              <a:t>(&lt;&lt;</a:t>
            </a:r>
            <a:r>
              <a:rPr lang="en-US" sz="1400" b="1" dirty="0" err="1">
                <a:cs typeface="Chalkduster"/>
              </a:rPr>
              <a:t>mHz</a:t>
            </a:r>
            <a:r>
              <a:rPr lang="en-US" sz="1400" b="1" dirty="0">
                <a:cs typeface="Chalkduster"/>
              </a:rPr>
              <a:t>?</a:t>
            </a:r>
            <a:r>
              <a:rPr lang="en-US" sz="1400" dirty="0">
                <a:cs typeface="Chalkduster"/>
              </a:rPr>
              <a:t>)</a:t>
            </a:r>
          </a:p>
        </p:txBody>
      </p:sp>
      <p:pic>
        <p:nvPicPr>
          <p:cNvPr id="106" name="Picture 105" descr="fde_gen_0197_001.jpg"/>
          <p:cNvPicPr>
            <a:picLocks noChangeAspect="1"/>
          </p:cNvPicPr>
          <p:nvPr/>
        </p:nvPicPr>
        <p:blipFill>
          <a:blip r:embed="rId4" cstate="screen">
            <a:clrChange>
              <a:clrFrom>
                <a:srgbClr val="FEFEFE"/>
              </a:clrFrom>
              <a:clrTo>
                <a:srgbClr val="FEFEFE">
                  <a:alpha val="0"/>
                </a:srgbClr>
              </a:clrTo>
            </a:clrChange>
            <a:lum bright="-11000" contrast="17000"/>
            <a:extLst>
              <a:ext uri="{28A0092B-C50C-407E-A947-70E740481C1C}">
                <a14:useLocalDpi xmlns:a14="http://schemas.microsoft.com/office/drawing/2010/main"/>
              </a:ext>
            </a:extLst>
          </a:blip>
          <a:stretch>
            <a:fillRect/>
          </a:stretch>
        </p:blipFill>
        <p:spPr>
          <a:xfrm rot="241864">
            <a:off x="5538173" y="3034028"/>
            <a:ext cx="1478217" cy="626871"/>
          </a:xfrm>
          <a:prstGeom prst="rect">
            <a:avLst/>
          </a:prstGeom>
          <a:effectLst>
            <a:outerShdw blurRad="50800" dist="127000" dir="12420000">
              <a:srgbClr val="000000">
                <a:alpha val="43000"/>
              </a:srgbClr>
            </a:outerShdw>
          </a:effectLst>
        </p:spPr>
      </p:pic>
      <p:sp>
        <p:nvSpPr>
          <p:cNvPr id="3" name="Date Placeholder 2"/>
          <p:cNvSpPr>
            <a:spLocks noGrp="1"/>
          </p:cNvSpPr>
          <p:nvPr>
            <p:ph type="dt" sz="half" idx="10"/>
          </p:nvPr>
        </p:nvSpPr>
        <p:spPr/>
        <p:txBody>
          <a:bodyPr/>
          <a:lstStyle/>
          <a:p>
            <a:fld id="{8ACF481F-3F07-A447-B1E0-768FEF4A589C}" type="datetime1">
              <a:rPr lang="en-US" smtClean="0"/>
              <a:t>3/4/19</a:t>
            </a:fld>
            <a:endParaRPr lang="en-US" dirty="0"/>
          </a:p>
        </p:txBody>
      </p:sp>
      <p:sp>
        <p:nvSpPr>
          <p:cNvPr id="5" name="Footer Placeholder 4"/>
          <p:cNvSpPr>
            <a:spLocks noGrp="1"/>
          </p:cNvSpPr>
          <p:nvPr>
            <p:ph type="ftr" sz="quarter" idx="11"/>
          </p:nvPr>
        </p:nvSpPr>
        <p:spPr/>
        <p:txBody>
          <a:bodyPr/>
          <a:lstStyle/>
          <a:p>
            <a:r>
              <a:rPr lang="en-US"/>
              <a:t>Simone.Campana@cern.ch</a:t>
            </a:r>
          </a:p>
        </p:txBody>
      </p:sp>
      <p:sp>
        <p:nvSpPr>
          <p:cNvPr id="101" name="Slide Number Placeholder 100"/>
          <p:cNvSpPr>
            <a:spLocks noGrp="1"/>
          </p:cNvSpPr>
          <p:nvPr>
            <p:ph type="sldNum" sz="quarter" idx="12"/>
          </p:nvPr>
        </p:nvSpPr>
        <p:spPr/>
        <p:txBody>
          <a:bodyPr/>
          <a:lstStyle/>
          <a:p>
            <a:fld id="{D3517025-743B-E149-A4BA-6A929B1A7CEC}" type="slidenum">
              <a:rPr lang="en-US" smtClean="0"/>
              <a:t>9</a:t>
            </a:fld>
            <a:endParaRPr lang="en-US"/>
          </a:p>
        </p:txBody>
      </p:sp>
      <p:pic>
        <p:nvPicPr>
          <p:cNvPr id="102" name="Picture 101">
            <a:extLst>
              <a:ext uri="{FF2B5EF4-FFF2-40B4-BE49-F238E27FC236}">
                <a16:creationId xmlns:a16="http://schemas.microsoft.com/office/drawing/2014/main" id="{278E15CB-31B7-BB43-B812-E9B79FAEB0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92029" y="3429055"/>
            <a:ext cx="1254501" cy="879508"/>
          </a:xfrm>
          <a:prstGeom prst="rect">
            <a:avLst/>
          </a:prstGeom>
        </p:spPr>
      </p:pic>
    </p:spTree>
    <p:extLst>
      <p:ext uri="{BB962C8B-B14F-4D97-AF65-F5344CB8AC3E}">
        <p14:creationId xmlns:p14="http://schemas.microsoft.com/office/powerpoint/2010/main" val="7192135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0.9|0.7|0.6|0.9|0.7|0.8"/>
</p:tagLst>
</file>

<file path=ppt/theme/theme1.xml><?xml version="1.0" encoding="utf-8"?>
<a:theme xmlns:a="http://schemas.openxmlformats.org/drawingml/2006/main" name="CERNcobrandi16-9">
  <a:themeElements>
    <a:clrScheme name="CERN 1">
      <a:dk1>
        <a:srgbClr val="0055A0"/>
      </a:dk1>
      <a:lt1>
        <a:sysClr val="window" lastClr="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ERN-cobranding_16-9" id="{9486FF97-64B1-7C4D-8783-1EE84628D569}" vid="{D93ABEC0-9207-7340-8DD8-677D17C1D647}"/>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A_PowerPoint Template Update-Apr 2016" id="{149164C9-879F-3944-A3DD-C03443A58FA3}" vid="{C35DDB95-CF81-5B41-B79F-A87EAFFE404E}"/>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A_PowerPoint Template Update-Apr 2016" id="{149164C9-879F-3944-A3DD-C03443A58FA3}" vid="{C35DDB95-CF81-5B41-B79F-A87EAFFE404E}"/>
    </a:ext>
  </a:extLst>
</a:theme>
</file>

<file path=ppt/theme/theme4.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CERN-cobranding_16-9</Template>
  <TotalTime>14702</TotalTime>
  <Words>2910</Words>
  <Application>Microsoft Macintosh PowerPoint</Application>
  <PresentationFormat>On-screen Show (16:9)</PresentationFormat>
  <Paragraphs>622</Paragraphs>
  <Slides>46</Slides>
  <Notes>26</Notes>
  <HiddenSlides>0</HiddenSlides>
  <MMClips>2</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46</vt:i4>
      </vt:variant>
    </vt:vector>
  </HeadingPairs>
  <TitlesOfParts>
    <vt:vector size="59" baseType="lpstr">
      <vt:lpstr>ＭＳ Ｐゴシック</vt:lpstr>
      <vt:lpstr>Arial</vt:lpstr>
      <vt:lpstr>Calibri</vt:lpstr>
      <vt:lpstr>Chalkduster</vt:lpstr>
      <vt:lpstr>Eurostile</vt:lpstr>
      <vt:lpstr>Helvetica</vt:lpstr>
      <vt:lpstr>Optima</vt:lpstr>
      <vt:lpstr>Symbol</vt:lpstr>
      <vt:lpstr>Tahoma</vt:lpstr>
      <vt:lpstr>Wingdings</vt:lpstr>
      <vt:lpstr>CERNcobrandi16-9</vt:lpstr>
      <vt:lpstr>Office Theme</vt:lpstr>
      <vt:lpstr>1_Office Theme</vt:lpstr>
      <vt:lpstr>Some words first..  </vt:lpstr>
      <vt:lpstr>Some words first..  </vt:lpstr>
      <vt:lpstr>The challenges in Management and Analysis of Physics Data </vt:lpstr>
      <vt:lpstr>PowerPoint Presentation</vt:lpstr>
      <vt:lpstr>The Large Hadron Collider @ CERN</vt:lpstr>
      <vt:lpstr>How likely something interesting happens?</vt:lpstr>
      <vt:lpstr>What is an event?</vt:lpstr>
      <vt:lpstr>What is an event?</vt:lpstr>
      <vt:lpstr>The Large Hadron Collider @ CERN</vt:lpstr>
      <vt:lpstr>In fact an event looks like this …</vt:lpstr>
      <vt:lpstr>PowerPoint Presentation</vt:lpstr>
      <vt:lpstr>An event’s lifetime</vt:lpstr>
      <vt:lpstr>An event’s lifetime</vt:lpstr>
      <vt:lpstr>Triggering on physics</vt:lpstr>
      <vt:lpstr>Particles through matter</vt:lpstr>
      <vt:lpstr>A Detector (e.g. ATLAS)</vt:lpstr>
      <vt:lpstr>online reconstruction</vt:lpstr>
      <vt:lpstr>Triggering on physics</vt:lpstr>
      <vt:lpstr>What do RAW data contain?</vt:lpstr>
      <vt:lpstr>An event’s lifetime</vt:lpstr>
      <vt:lpstr>HEP Computing:  make “Big Data” into “Useful Data” </vt:lpstr>
      <vt:lpstr>CERN Computer Centre  (Tier-0):  Acquisition, First pass reconstruction, Storage &amp; Distribution</vt:lpstr>
      <vt:lpstr>CERN Facilities today</vt:lpstr>
      <vt:lpstr>The event reconstruction</vt:lpstr>
      <vt:lpstr>What do we reconstruct</vt:lpstr>
      <vt:lpstr>Tracking in a NUTSHELL – Track fitting</vt:lpstr>
      <vt:lpstr>Clustering in a nutshell</vt:lpstr>
      <vt:lpstr>What do we reconstruct</vt:lpstr>
      <vt:lpstr>An event’s lifetime</vt:lpstr>
      <vt:lpstr>Monte Carlo Simulation – Why</vt:lpstr>
      <vt:lpstr>Monte Carlo Production chain</vt:lpstr>
      <vt:lpstr>Monte Carlo Production chain</vt:lpstr>
      <vt:lpstr>The Scale of the LHC Computing Problem</vt:lpstr>
      <vt:lpstr>What is ”computing” BTW?  </vt:lpstr>
      <vt:lpstr>PowerPoint Presentation</vt:lpstr>
      <vt:lpstr>PowerPoint Presentation</vt:lpstr>
      <vt:lpstr>PowerPoint Presentation</vt:lpstr>
      <vt:lpstr>The Scale of the LHC Computing Problem</vt:lpstr>
      <vt:lpstr>LHC Schedule</vt:lpstr>
      <vt:lpstr>Events at HL-LHC: pile-up</vt:lpstr>
      <vt:lpstr>SKA - HQ in UK; telescopes in AU &amp; SA</vt:lpstr>
      <vt:lpstr>SKA Data Acquisition System Overview</vt:lpstr>
      <vt:lpstr>Regional Centre Concept:</vt:lpstr>
      <vt:lpstr>Regional Centre Network</vt:lpstr>
      <vt:lpstr>PowerPoint Presentation</vt:lpstr>
      <vt:lpstr>How do you manage all those data?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Bird</dc:creator>
  <cp:lastModifiedBy>Simone Campana</cp:lastModifiedBy>
  <cp:revision>326</cp:revision>
  <dcterms:created xsi:type="dcterms:W3CDTF">2016-11-04T13:14:02Z</dcterms:created>
  <dcterms:modified xsi:type="dcterms:W3CDTF">2019-03-04T13:54:14Z</dcterms:modified>
</cp:coreProperties>
</file>